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ink/ink1.xml" ContentType="application/inkml+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Lst>
  <p:notesMasterIdLst>
    <p:notesMasterId r:id="rId38"/>
  </p:notesMasterIdLst>
  <p:sldIdLst>
    <p:sldId id="746" r:id="rId2"/>
    <p:sldId id="813" r:id="rId3"/>
    <p:sldId id="788" r:id="rId4"/>
    <p:sldId id="829" r:id="rId5"/>
    <p:sldId id="820" r:id="rId6"/>
    <p:sldId id="821" r:id="rId7"/>
    <p:sldId id="822" r:id="rId8"/>
    <p:sldId id="823" r:id="rId9"/>
    <p:sldId id="773" r:id="rId10"/>
    <p:sldId id="778" r:id="rId11"/>
    <p:sldId id="796" r:id="rId12"/>
    <p:sldId id="833" r:id="rId13"/>
    <p:sldId id="804" r:id="rId14"/>
    <p:sldId id="807" r:id="rId15"/>
    <p:sldId id="831" r:id="rId16"/>
    <p:sldId id="832" r:id="rId17"/>
    <p:sldId id="790" r:id="rId18"/>
    <p:sldId id="791" r:id="rId19"/>
    <p:sldId id="770" r:id="rId20"/>
    <p:sldId id="775" r:id="rId21"/>
    <p:sldId id="824" r:id="rId22"/>
    <p:sldId id="789" r:id="rId23"/>
    <p:sldId id="809" r:id="rId24"/>
    <p:sldId id="825" r:id="rId25"/>
    <p:sldId id="759" r:id="rId26"/>
    <p:sldId id="794" r:id="rId27"/>
    <p:sldId id="819" r:id="rId28"/>
    <p:sldId id="798" r:id="rId29"/>
    <p:sldId id="797" r:id="rId30"/>
    <p:sldId id="799" r:id="rId31"/>
    <p:sldId id="810" r:id="rId32"/>
    <p:sldId id="818" r:id="rId33"/>
    <p:sldId id="826" r:id="rId34"/>
    <p:sldId id="827" r:id="rId35"/>
    <p:sldId id="828" r:id="rId36"/>
    <p:sldId id="816" r:id="rId37"/>
  </p:sldIdLst>
  <p:sldSz cx="9144000" cy="6858000" type="screen4x3"/>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5D042E71-DAB7-4DFD-BE31-9959EA6E9233}">
          <p14:sldIdLst>
            <p14:sldId id="746"/>
            <p14:sldId id="813"/>
          </p14:sldIdLst>
        </p14:section>
        <p14:section name="What is AI?" id="{02EAD91C-E369-437D-8842-25D8F40E750D}">
          <p14:sldIdLst>
            <p14:sldId id="788"/>
            <p14:sldId id="829"/>
            <p14:sldId id="820"/>
            <p14:sldId id="821"/>
            <p14:sldId id="822"/>
            <p14:sldId id="823"/>
            <p14:sldId id="773"/>
            <p14:sldId id="778"/>
            <p14:sldId id="796"/>
          </p14:sldIdLst>
        </p14:section>
        <p14:section name="Intelligent Agents" id="{C9D5CDD1-008D-47FC-87B3-D908C9EF2F72}">
          <p14:sldIdLst>
            <p14:sldId id="833"/>
            <p14:sldId id="804"/>
            <p14:sldId id="807"/>
            <p14:sldId id="831"/>
            <p14:sldId id="832"/>
          </p14:sldIdLst>
        </p14:section>
        <p14:section name="AI History" id="{E9809096-7E11-4E3F-8C6F-E4F689D0C476}">
          <p14:sldIdLst>
            <p14:sldId id="790"/>
            <p14:sldId id="791"/>
            <p14:sldId id="770"/>
            <p14:sldId id="775"/>
            <p14:sldId id="824"/>
          </p14:sldIdLst>
        </p14:section>
        <p14:section name="AI Today" id="{AA2E3ED1-3345-4658-9E22-C0FE6B7E6978}">
          <p14:sldIdLst>
            <p14:sldId id="789"/>
            <p14:sldId id="809"/>
            <p14:sldId id="825"/>
            <p14:sldId id="759"/>
          </p14:sldIdLst>
        </p14:section>
        <p14:section name="AI Ethics and Safety" id="{A052C2FD-53E4-4335-BCF5-C7366E9213A6}">
          <p14:sldIdLst>
            <p14:sldId id="794"/>
            <p14:sldId id="819"/>
            <p14:sldId id="798"/>
            <p14:sldId id="797"/>
            <p14:sldId id="799"/>
            <p14:sldId id="810"/>
            <p14:sldId id="818"/>
            <p14:sldId id="826"/>
            <p14:sldId id="827"/>
            <p14:sldId id="828"/>
          </p14:sldIdLst>
        </p14:section>
        <p14:section name="Wrapup" id="{5810AD38-D9A5-4EC5-A422-35859DA20A2A}">
          <p14:sldIdLst>
            <p14:sldId id="816"/>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CC0D4"/>
    <a:srgbClr val="5B9BD5"/>
    <a:srgbClr val="0000FF"/>
    <a:srgbClr val="9900CC"/>
    <a:srgbClr val="009900"/>
    <a:srgbClr val="FF00FF"/>
    <a:srgbClr val="00FFFF"/>
    <a:srgbClr val="FFFF00"/>
    <a:srgbClr val="FF0000"/>
    <a:srgbClr val="1111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606" autoAdjust="0"/>
    <p:restoredTop sz="86439" autoAdjust="0"/>
  </p:normalViewPr>
  <p:slideViewPr>
    <p:cSldViewPr>
      <p:cViewPr varScale="1">
        <p:scale>
          <a:sx n="139" d="100"/>
          <a:sy n="139" d="100"/>
        </p:scale>
        <p:origin x="2316" y="80"/>
      </p:cViewPr>
      <p:guideLst>
        <p:guide orient="horz" pos="2160"/>
        <p:guide pos="2880"/>
      </p:guideLst>
    </p:cSldViewPr>
  </p:slideViewPr>
  <p:outlineViewPr>
    <p:cViewPr>
      <p:scale>
        <a:sx n="25" d="100"/>
        <a:sy n="25" d="100"/>
      </p:scale>
      <p:origin x="0" y="-15132"/>
    </p:cViewPr>
  </p:outlineViewPr>
  <p:notesTextViewPr>
    <p:cViewPr>
      <p:scale>
        <a:sx n="100" d="100"/>
        <a:sy n="100" d="100"/>
      </p:scale>
      <p:origin x="0" y="0"/>
    </p:cViewPr>
  </p:notesTextViewPr>
  <p:sorterViewPr>
    <p:cViewPr varScale="1">
      <p:scale>
        <a:sx n="1" d="1"/>
        <a:sy n="1" d="1"/>
      </p:scale>
      <p:origin x="0" y="-2796"/>
    </p:cViewPr>
  </p:sorterViewPr>
  <p:notesViewPr>
    <p:cSldViewPr>
      <p:cViewPr varScale="1">
        <p:scale>
          <a:sx n="88" d="100"/>
          <a:sy n="88" d="100"/>
        </p:scale>
        <p:origin x="2976"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E4F427-7F24-468D-A0AA-84AFAFE170E5}" type="doc">
      <dgm:prSet loTypeId="urn:microsoft.com/office/officeart/2005/8/layout/hProcess9" loCatId="process" qsTypeId="urn:microsoft.com/office/officeart/2005/8/quickstyle/simple1" qsCatId="simple" csTypeId="urn:microsoft.com/office/officeart/2005/8/colors/colorful1" csCatId="colorful" phldr="1"/>
      <dgm:spPr/>
      <dgm:t>
        <a:bodyPr/>
        <a:lstStyle/>
        <a:p>
          <a:endParaRPr lang="en-US"/>
        </a:p>
      </dgm:t>
    </dgm:pt>
    <dgm:pt modelId="{C57B367D-75A9-4307-BDC4-EC6662ADEDC7}">
      <dgm:prSet/>
      <dgm:spPr/>
      <dgm:t>
        <a:bodyPr/>
        <a:lstStyle/>
        <a:p>
          <a:r>
            <a:rPr lang="en-US" dirty="0"/>
            <a:t>What is AI?</a:t>
          </a:r>
        </a:p>
      </dgm:t>
    </dgm:pt>
    <dgm:pt modelId="{32D01245-7B71-4FAB-BDDD-87CECB13EAD7}" type="parTrans" cxnId="{2BB90B5F-057E-4DE5-B6BB-06E6636B8ADC}">
      <dgm:prSet/>
      <dgm:spPr/>
      <dgm:t>
        <a:bodyPr/>
        <a:lstStyle/>
        <a:p>
          <a:endParaRPr lang="en-US"/>
        </a:p>
      </dgm:t>
    </dgm:pt>
    <dgm:pt modelId="{B22D4BDF-4327-4B39-91C2-021872DFEB1A}" type="sibTrans" cxnId="{2BB90B5F-057E-4DE5-B6BB-06E6636B8ADC}">
      <dgm:prSet/>
      <dgm:spPr/>
      <dgm:t>
        <a:bodyPr/>
        <a:lstStyle/>
        <a:p>
          <a:endParaRPr lang="en-US"/>
        </a:p>
      </dgm:t>
    </dgm:pt>
    <dgm:pt modelId="{771BAAD6-E2FC-4891-B816-2473445D8536}">
      <dgm:prSet/>
      <dgm:spPr/>
      <dgm:t>
        <a:bodyPr/>
        <a:lstStyle/>
        <a:p>
          <a:r>
            <a:rPr lang="en-US" dirty="0"/>
            <a:t>AI Today</a:t>
          </a:r>
        </a:p>
      </dgm:t>
    </dgm:pt>
    <dgm:pt modelId="{BBF3AA43-7194-46C1-9FCD-3851DA4257ED}" type="parTrans" cxnId="{0708A08D-5E6E-46CD-9C39-B949E8C0A128}">
      <dgm:prSet/>
      <dgm:spPr/>
      <dgm:t>
        <a:bodyPr/>
        <a:lstStyle/>
        <a:p>
          <a:endParaRPr lang="en-US"/>
        </a:p>
      </dgm:t>
    </dgm:pt>
    <dgm:pt modelId="{B103F5ED-BC79-45CE-AC88-045D3B69910D}" type="sibTrans" cxnId="{0708A08D-5E6E-46CD-9C39-B949E8C0A128}">
      <dgm:prSet/>
      <dgm:spPr/>
      <dgm:t>
        <a:bodyPr/>
        <a:lstStyle/>
        <a:p>
          <a:endParaRPr lang="en-US"/>
        </a:p>
      </dgm:t>
    </dgm:pt>
    <dgm:pt modelId="{BC7876E0-1339-4E8D-8D1A-0B7DF40F79F4}">
      <dgm:prSet/>
      <dgm:spPr/>
      <dgm:t>
        <a:bodyPr/>
        <a:lstStyle/>
        <a:p>
          <a:r>
            <a:rPr lang="en-US" dirty="0"/>
            <a:t>History of AI</a:t>
          </a:r>
        </a:p>
      </dgm:t>
    </dgm:pt>
    <dgm:pt modelId="{52EB788F-0317-4CF1-9AE3-F93D41E354C7}" type="parTrans" cxnId="{43F512B1-EC24-4195-862D-8F454499B872}">
      <dgm:prSet/>
      <dgm:spPr/>
      <dgm:t>
        <a:bodyPr/>
        <a:lstStyle/>
        <a:p>
          <a:endParaRPr lang="en-US"/>
        </a:p>
      </dgm:t>
    </dgm:pt>
    <dgm:pt modelId="{2304988C-619C-43C1-9C13-6570B1F9505B}" type="sibTrans" cxnId="{43F512B1-EC24-4195-862D-8F454499B872}">
      <dgm:prSet/>
      <dgm:spPr/>
      <dgm:t>
        <a:bodyPr/>
        <a:lstStyle/>
        <a:p>
          <a:endParaRPr lang="en-US"/>
        </a:p>
      </dgm:t>
    </dgm:pt>
    <dgm:pt modelId="{484C2E5F-357C-45EC-A610-C7715E706187}">
      <dgm:prSet/>
      <dgm:spPr/>
      <dgm:t>
        <a:bodyPr/>
        <a:lstStyle/>
        <a:p>
          <a:r>
            <a:rPr lang="en-US" dirty="0"/>
            <a:t>?</a:t>
          </a:r>
        </a:p>
      </dgm:t>
    </dgm:pt>
    <dgm:pt modelId="{92D2E41C-90C5-4B71-952E-A9873D55902A}" type="parTrans" cxnId="{FDF7F5EB-9483-4CC8-8B01-B99D1E218392}">
      <dgm:prSet/>
      <dgm:spPr/>
      <dgm:t>
        <a:bodyPr/>
        <a:lstStyle/>
        <a:p>
          <a:endParaRPr lang="en-US"/>
        </a:p>
      </dgm:t>
    </dgm:pt>
    <dgm:pt modelId="{430C3D35-EAA5-4E2A-8980-545E11F06A6D}" type="sibTrans" cxnId="{FDF7F5EB-9483-4CC8-8B01-B99D1E218392}">
      <dgm:prSet/>
      <dgm:spPr/>
      <dgm:t>
        <a:bodyPr/>
        <a:lstStyle/>
        <a:p>
          <a:endParaRPr lang="en-US"/>
        </a:p>
      </dgm:t>
    </dgm:pt>
    <dgm:pt modelId="{456894FD-DE19-40E7-920B-2E84BD52A86E}" type="pres">
      <dgm:prSet presAssocID="{2BE4F427-7F24-468D-A0AA-84AFAFE170E5}" presName="CompostProcess" presStyleCnt="0">
        <dgm:presLayoutVars>
          <dgm:dir/>
          <dgm:resizeHandles val="exact"/>
        </dgm:presLayoutVars>
      </dgm:prSet>
      <dgm:spPr/>
    </dgm:pt>
    <dgm:pt modelId="{9A0F9045-7893-4556-B3F3-5720C8ACC43F}" type="pres">
      <dgm:prSet presAssocID="{2BE4F427-7F24-468D-A0AA-84AFAFE170E5}" presName="arrow" presStyleLbl="bgShp" presStyleIdx="0" presStyleCnt="1"/>
      <dgm:spPr/>
    </dgm:pt>
    <dgm:pt modelId="{85852747-A014-41F5-A751-337B7574361E}" type="pres">
      <dgm:prSet presAssocID="{2BE4F427-7F24-468D-A0AA-84AFAFE170E5}" presName="linearProcess" presStyleCnt="0"/>
      <dgm:spPr/>
    </dgm:pt>
    <dgm:pt modelId="{EFC9B01B-7FB7-4350-A4D4-CCF5734A58FA}" type="pres">
      <dgm:prSet presAssocID="{C57B367D-75A9-4307-BDC4-EC6662ADEDC7}" presName="textNode" presStyleLbl="node1" presStyleIdx="0" presStyleCnt="4">
        <dgm:presLayoutVars>
          <dgm:bulletEnabled val="1"/>
        </dgm:presLayoutVars>
      </dgm:prSet>
      <dgm:spPr/>
    </dgm:pt>
    <dgm:pt modelId="{059C7F5C-2929-41AA-B321-421EAA87493E}" type="pres">
      <dgm:prSet presAssocID="{B22D4BDF-4327-4B39-91C2-021872DFEB1A}" presName="sibTrans" presStyleCnt="0"/>
      <dgm:spPr/>
    </dgm:pt>
    <dgm:pt modelId="{C53E8AC9-B3C2-4F22-A024-8206618BE8E9}" type="pres">
      <dgm:prSet presAssocID="{BC7876E0-1339-4E8D-8D1A-0B7DF40F79F4}" presName="textNode" presStyleLbl="node1" presStyleIdx="1" presStyleCnt="4">
        <dgm:presLayoutVars>
          <dgm:bulletEnabled val="1"/>
        </dgm:presLayoutVars>
      </dgm:prSet>
      <dgm:spPr/>
    </dgm:pt>
    <dgm:pt modelId="{8FE660C0-5113-487C-9112-86BBF4FB8EC6}" type="pres">
      <dgm:prSet presAssocID="{2304988C-619C-43C1-9C13-6570B1F9505B}" presName="sibTrans" presStyleCnt="0"/>
      <dgm:spPr/>
    </dgm:pt>
    <dgm:pt modelId="{2BC15CC0-AAFC-4719-8E3B-40296FCEF49B}" type="pres">
      <dgm:prSet presAssocID="{771BAAD6-E2FC-4891-B816-2473445D8536}" presName="textNode" presStyleLbl="node1" presStyleIdx="2" presStyleCnt="4">
        <dgm:presLayoutVars>
          <dgm:bulletEnabled val="1"/>
        </dgm:presLayoutVars>
      </dgm:prSet>
      <dgm:spPr/>
    </dgm:pt>
    <dgm:pt modelId="{CAC39E0B-490D-47C9-AE99-E89CE1B70BBC}" type="pres">
      <dgm:prSet presAssocID="{B103F5ED-BC79-45CE-AC88-045D3B69910D}" presName="sibTrans" presStyleCnt="0"/>
      <dgm:spPr/>
    </dgm:pt>
    <dgm:pt modelId="{5481297F-4CD0-49FE-9D47-1673202E0414}" type="pres">
      <dgm:prSet presAssocID="{484C2E5F-357C-45EC-A610-C7715E706187}" presName="textNode" presStyleLbl="node1" presStyleIdx="3" presStyleCnt="4">
        <dgm:presLayoutVars>
          <dgm:bulletEnabled val="1"/>
        </dgm:presLayoutVars>
      </dgm:prSet>
      <dgm:spPr/>
    </dgm:pt>
  </dgm:ptLst>
  <dgm:cxnLst>
    <dgm:cxn modelId="{2BB90B5F-057E-4DE5-B6BB-06E6636B8ADC}" srcId="{2BE4F427-7F24-468D-A0AA-84AFAFE170E5}" destId="{C57B367D-75A9-4307-BDC4-EC6662ADEDC7}" srcOrd="0" destOrd="0" parTransId="{32D01245-7B71-4FAB-BDDD-87CECB13EAD7}" sibTransId="{B22D4BDF-4327-4B39-91C2-021872DFEB1A}"/>
    <dgm:cxn modelId="{E90C7B49-E4BC-42FF-96CC-3143CF8FA5E7}" type="presOf" srcId="{BC7876E0-1339-4E8D-8D1A-0B7DF40F79F4}" destId="{C53E8AC9-B3C2-4F22-A024-8206618BE8E9}" srcOrd="0" destOrd="0" presId="urn:microsoft.com/office/officeart/2005/8/layout/hProcess9"/>
    <dgm:cxn modelId="{710A0E56-BE87-465B-896B-C80A39B1A297}" type="presOf" srcId="{C57B367D-75A9-4307-BDC4-EC6662ADEDC7}" destId="{EFC9B01B-7FB7-4350-A4D4-CCF5734A58FA}" srcOrd="0" destOrd="0" presId="urn:microsoft.com/office/officeart/2005/8/layout/hProcess9"/>
    <dgm:cxn modelId="{9FEB0057-F3AA-41E1-AF01-B0050ED0AC19}" type="presOf" srcId="{484C2E5F-357C-45EC-A610-C7715E706187}" destId="{5481297F-4CD0-49FE-9D47-1673202E0414}" srcOrd="0" destOrd="0" presId="urn:microsoft.com/office/officeart/2005/8/layout/hProcess9"/>
    <dgm:cxn modelId="{0708A08D-5E6E-46CD-9C39-B949E8C0A128}" srcId="{2BE4F427-7F24-468D-A0AA-84AFAFE170E5}" destId="{771BAAD6-E2FC-4891-B816-2473445D8536}" srcOrd="2" destOrd="0" parTransId="{BBF3AA43-7194-46C1-9FCD-3851DA4257ED}" sibTransId="{B103F5ED-BC79-45CE-AC88-045D3B69910D}"/>
    <dgm:cxn modelId="{7647D196-6149-4BB3-B07D-45A92A516A89}" type="presOf" srcId="{771BAAD6-E2FC-4891-B816-2473445D8536}" destId="{2BC15CC0-AAFC-4719-8E3B-40296FCEF49B}" srcOrd="0" destOrd="0" presId="urn:microsoft.com/office/officeart/2005/8/layout/hProcess9"/>
    <dgm:cxn modelId="{43F512B1-EC24-4195-862D-8F454499B872}" srcId="{2BE4F427-7F24-468D-A0AA-84AFAFE170E5}" destId="{BC7876E0-1339-4E8D-8D1A-0B7DF40F79F4}" srcOrd="1" destOrd="0" parTransId="{52EB788F-0317-4CF1-9AE3-F93D41E354C7}" sibTransId="{2304988C-619C-43C1-9C13-6570B1F9505B}"/>
    <dgm:cxn modelId="{441B0AC7-3369-4D3E-9641-A90C6C479B31}" type="presOf" srcId="{2BE4F427-7F24-468D-A0AA-84AFAFE170E5}" destId="{456894FD-DE19-40E7-920B-2E84BD52A86E}" srcOrd="0" destOrd="0" presId="urn:microsoft.com/office/officeart/2005/8/layout/hProcess9"/>
    <dgm:cxn modelId="{FDF7F5EB-9483-4CC8-8B01-B99D1E218392}" srcId="{2BE4F427-7F24-468D-A0AA-84AFAFE170E5}" destId="{484C2E5F-357C-45EC-A610-C7715E706187}" srcOrd="3" destOrd="0" parTransId="{92D2E41C-90C5-4B71-952E-A9873D55902A}" sibTransId="{430C3D35-EAA5-4E2A-8980-545E11F06A6D}"/>
    <dgm:cxn modelId="{FE2B6926-CA32-43F7-B980-B03707F2B1A5}" type="presParOf" srcId="{456894FD-DE19-40E7-920B-2E84BD52A86E}" destId="{9A0F9045-7893-4556-B3F3-5720C8ACC43F}" srcOrd="0" destOrd="0" presId="urn:microsoft.com/office/officeart/2005/8/layout/hProcess9"/>
    <dgm:cxn modelId="{20B18DA4-9495-4039-9B7B-E0FA9AC0940B}" type="presParOf" srcId="{456894FD-DE19-40E7-920B-2E84BD52A86E}" destId="{85852747-A014-41F5-A751-337B7574361E}" srcOrd="1" destOrd="0" presId="urn:microsoft.com/office/officeart/2005/8/layout/hProcess9"/>
    <dgm:cxn modelId="{FA7E017D-096E-4D25-B965-666949D94ECB}" type="presParOf" srcId="{85852747-A014-41F5-A751-337B7574361E}" destId="{EFC9B01B-7FB7-4350-A4D4-CCF5734A58FA}" srcOrd="0" destOrd="0" presId="urn:microsoft.com/office/officeart/2005/8/layout/hProcess9"/>
    <dgm:cxn modelId="{DB92AEBA-DCA6-47EA-A5A6-D48314D26FEF}" type="presParOf" srcId="{85852747-A014-41F5-A751-337B7574361E}" destId="{059C7F5C-2929-41AA-B321-421EAA87493E}" srcOrd="1" destOrd="0" presId="urn:microsoft.com/office/officeart/2005/8/layout/hProcess9"/>
    <dgm:cxn modelId="{4B6BA721-0E23-442D-AF6C-3FB4D1C926EF}" type="presParOf" srcId="{85852747-A014-41F5-A751-337B7574361E}" destId="{C53E8AC9-B3C2-4F22-A024-8206618BE8E9}" srcOrd="2" destOrd="0" presId="urn:microsoft.com/office/officeart/2005/8/layout/hProcess9"/>
    <dgm:cxn modelId="{EA6309E4-30DC-49C2-924C-1B8AD3BDFF30}" type="presParOf" srcId="{85852747-A014-41F5-A751-337B7574361E}" destId="{8FE660C0-5113-487C-9112-86BBF4FB8EC6}" srcOrd="3" destOrd="0" presId="urn:microsoft.com/office/officeart/2005/8/layout/hProcess9"/>
    <dgm:cxn modelId="{92095589-F9EE-4F0F-8C11-7BB308422210}" type="presParOf" srcId="{85852747-A014-41F5-A751-337B7574361E}" destId="{2BC15CC0-AAFC-4719-8E3B-40296FCEF49B}" srcOrd="4" destOrd="0" presId="urn:microsoft.com/office/officeart/2005/8/layout/hProcess9"/>
    <dgm:cxn modelId="{7574A896-755C-453A-821F-C19B09D260A8}" type="presParOf" srcId="{85852747-A014-41F5-A751-337B7574361E}" destId="{CAC39E0B-490D-47C9-AE99-E89CE1B70BBC}" srcOrd="5" destOrd="0" presId="urn:microsoft.com/office/officeart/2005/8/layout/hProcess9"/>
    <dgm:cxn modelId="{EDBE3374-D438-4A17-B0B8-2A2DDDC998D5}" type="presParOf" srcId="{85852747-A014-41F5-A751-337B7574361E}" destId="{5481297F-4CD0-49FE-9D47-1673202E0414}"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0832AB2-8936-4470-B909-BE7402322893}" type="doc">
      <dgm:prSet loTypeId="urn:microsoft.com/office/officeart/2005/8/layout/hierarchy3" loCatId="hierarchy" qsTypeId="urn:microsoft.com/office/officeart/2005/8/quickstyle/simple1" qsCatId="simple" csTypeId="urn:microsoft.com/office/officeart/2005/8/colors/colorful1" csCatId="colorful" phldr="1"/>
      <dgm:spPr/>
      <dgm:t>
        <a:bodyPr/>
        <a:lstStyle/>
        <a:p>
          <a:endParaRPr lang="en-US"/>
        </a:p>
      </dgm:t>
    </dgm:pt>
    <dgm:pt modelId="{6A3A96B7-CBB0-421E-8348-37E89F9DCC08}">
      <dgm:prSet/>
      <dgm:spPr/>
      <dgm:t>
        <a:bodyPr/>
        <a:lstStyle/>
        <a:p>
          <a:r>
            <a:rPr lang="en-US" dirty="0"/>
            <a:t>Think like a human?</a:t>
          </a:r>
        </a:p>
      </dgm:t>
    </dgm:pt>
    <dgm:pt modelId="{04AE0A4E-B07C-4F7C-9018-F5F08434BBB8}" type="parTrans" cxnId="{79293258-1F1D-481C-BEF0-DEB360FD8894}">
      <dgm:prSet/>
      <dgm:spPr/>
      <dgm:t>
        <a:bodyPr/>
        <a:lstStyle/>
        <a:p>
          <a:endParaRPr lang="en-US"/>
        </a:p>
      </dgm:t>
    </dgm:pt>
    <dgm:pt modelId="{7E53CCB1-1282-4A85-8552-9211D16E0FF6}" type="sibTrans" cxnId="{79293258-1F1D-481C-BEF0-DEB360FD8894}">
      <dgm:prSet/>
      <dgm:spPr/>
      <dgm:t>
        <a:bodyPr/>
        <a:lstStyle/>
        <a:p>
          <a:endParaRPr lang="en-US"/>
        </a:p>
      </dgm:t>
    </dgm:pt>
    <dgm:pt modelId="{CE78E4BB-83F8-47E6-A961-7AC133F50D50}">
      <dgm:prSet>
        <dgm:style>
          <a:lnRef idx="3">
            <a:schemeClr val="lt1"/>
          </a:lnRef>
          <a:fillRef idx="1">
            <a:schemeClr val="accent6"/>
          </a:fillRef>
          <a:effectRef idx="1">
            <a:schemeClr val="accent6"/>
          </a:effectRef>
          <a:fontRef idx="minor">
            <a:schemeClr val="lt1"/>
          </a:fontRef>
        </dgm:style>
      </dgm:prSet>
      <dgm:spPr/>
      <dgm:t>
        <a:bodyPr/>
        <a:lstStyle/>
        <a:p>
          <a:r>
            <a:rPr lang="en-US" dirty="0"/>
            <a:t>Act like a human?</a:t>
          </a:r>
        </a:p>
      </dgm:t>
    </dgm:pt>
    <dgm:pt modelId="{9954E93C-DB74-4489-A2EB-C3560DD8465B}" type="parTrans" cxnId="{AE580DDA-90E7-4734-AB7C-C1348C4BD1E7}">
      <dgm:prSet/>
      <dgm:spPr/>
      <dgm:t>
        <a:bodyPr/>
        <a:lstStyle/>
        <a:p>
          <a:endParaRPr lang="en-US"/>
        </a:p>
      </dgm:t>
    </dgm:pt>
    <dgm:pt modelId="{26DCD576-8567-48DF-8A0D-00AF7A1DFC6D}" type="sibTrans" cxnId="{AE580DDA-90E7-4734-AB7C-C1348C4BD1E7}">
      <dgm:prSet/>
      <dgm:spPr/>
      <dgm:t>
        <a:bodyPr/>
        <a:lstStyle/>
        <a:p>
          <a:endParaRPr lang="en-US"/>
        </a:p>
      </dgm:t>
    </dgm:pt>
    <dgm:pt modelId="{699E814A-C7BB-45C9-8528-BC8893110D3A}">
      <dgm:prSet/>
      <dgm:spPr/>
      <dgm:t>
        <a:bodyPr/>
        <a:lstStyle/>
        <a:p>
          <a:r>
            <a:rPr lang="en-US" dirty="0"/>
            <a:t>Think rationally?</a:t>
          </a:r>
        </a:p>
      </dgm:t>
    </dgm:pt>
    <dgm:pt modelId="{315CA7EE-92C9-4D75-994E-DB8B3B65E079}" type="parTrans" cxnId="{B3EB14C0-37D9-4E1E-B1F1-D77AF15ADB17}">
      <dgm:prSet/>
      <dgm:spPr/>
      <dgm:t>
        <a:bodyPr/>
        <a:lstStyle/>
        <a:p>
          <a:endParaRPr lang="en-US"/>
        </a:p>
      </dgm:t>
    </dgm:pt>
    <dgm:pt modelId="{5E170A91-AAF4-41A0-98AF-36E7EF8A8185}" type="sibTrans" cxnId="{B3EB14C0-37D9-4E1E-B1F1-D77AF15ADB17}">
      <dgm:prSet/>
      <dgm:spPr/>
      <dgm:t>
        <a:bodyPr/>
        <a:lstStyle/>
        <a:p>
          <a:endParaRPr lang="en-US"/>
        </a:p>
      </dgm:t>
    </dgm:pt>
    <dgm:pt modelId="{BB38D456-89FF-45BB-9803-6B30B36AACB9}">
      <dgm:prSet/>
      <dgm:spPr/>
      <dgm:t>
        <a:bodyPr/>
        <a:lstStyle/>
        <a:p>
          <a:r>
            <a:rPr lang="en-US" dirty="0"/>
            <a:t>Act rationally?</a:t>
          </a:r>
        </a:p>
      </dgm:t>
    </dgm:pt>
    <dgm:pt modelId="{1AD6F811-8452-48AE-A0E3-1CAC1CBEC7F8}" type="parTrans" cxnId="{5C8C1C89-64B1-4A8F-84FD-D3CEC8F0FBFB}">
      <dgm:prSet/>
      <dgm:spPr/>
      <dgm:t>
        <a:bodyPr/>
        <a:lstStyle/>
        <a:p>
          <a:endParaRPr lang="en-US"/>
        </a:p>
      </dgm:t>
    </dgm:pt>
    <dgm:pt modelId="{C82D3F18-CB81-49C6-A3EA-F19001DD8F8A}" type="sibTrans" cxnId="{5C8C1C89-64B1-4A8F-84FD-D3CEC8F0FBFB}">
      <dgm:prSet/>
      <dgm:spPr/>
      <dgm:t>
        <a:bodyPr/>
        <a:lstStyle/>
        <a:p>
          <a:endParaRPr lang="en-US"/>
        </a:p>
      </dgm:t>
    </dgm:pt>
    <dgm:pt modelId="{8A865662-0E1F-48A4-A993-51A2BB9B2E4F}" type="pres">
      <dgm:prSet presAssocID="{E0832AB2-8936-4470-B909-BE7402322893}" presName="diagram" presStyleCnt="0">
        <dgm:presLayoutVars>
          <dgm:chPref val="1"/>
          <dgm:dir/>
          <dgm:animOne val="branch"/>
          <dgm:animLvl val="lvl"/>
          <dgm:resizeHandles/>
        </dgm:presLayoutVars>
      </dgm:prSet>
      <dgm:spPr/>
    </dgm:pt>
    <dgm:pt modelId="{EAC5ADFE-339A-4113-97C8-2B160FB55301}" type="pres">
      <dgm:prSet presAssocID="{6A3A96B7-CBB0-421E-8348-37E89F9DCC08}" presName="root" presStyleCnt="0"/>
      <dgm:spPr/>
    </dgm:pt>
    <dgm:pt modelId="{F7FD8F5A-9E67-42AB-81D8-27CA125220BB}" type="pres">
      <dgm:prSet presAssocID="{6A3A96B7-CBB0-421E-8348-37E89F9DCC08}" presName="rootComposite" presStyleCnt="0"/>
      <dgm:spPr/>
    </dgm:pt>
    <dgm:pt modelId="{3028E8D7-EA6F-4EA7-978A-43633D6AEAF6}" type="pres">
      <dgm:prSet presAssocID="{6A3A96B7-CBB0-421E-8348-37E89F9DCC08}" presName="rootText" presStyleLbl="node1" presStyleIdx="0" presStyleCnt="4"/>
      <dgm:spPr/>
    </dgm:pt>
    <dgm:pt modelId="{7E96EBE4-03A1-4197-A609-8D826601ABC1}" type="pres">
      <dgm:prSet presAssocID="{6A3A96B7-CBB0-421E-8348-37E89F9DCC08}" presName="rootConnector" presStyleLbl="node1" presStyleIdx="0" presStyleCnt="4"/>
      <dgm:spPr/>
    </dgm:pt>
    <dgm:pt modelId="{FD32282A-0269-4D8F-A4C8-0AC524E4BE98}" type="pres">
      <dgm:prSet presAssocID="{6A3A96B7-CBB0-421E-8348-37E89F9DCC08}" presName="childShape" presStyleCnt="0"/>
      <dgm:spPr/>
    </dgm:pt>
    <dgm:pt modelId="{4A7754E5-4AF7-4EF3-80D7-CE8DA9A463B0}" type="pres">
      <dgm:prSet presAssocID="{CE78E4BB-83F8-47E6-A961-7AC133F50D50}" presName="root" presStyleCnt="0"/>
      <dgm:spPr/>
    </dgm:pt>
    <dgm:pt modelId="{9FB9EDC3-647D-443D-8F9A-912D7651812C}" type="pres">
      <dgm:prSet presAssocID="{CE78E4BB-83F8-47E6-A961-7AC133F50D50}" presName="rootComposite" presStyleCnt="0"/>
      <dgm:spPr/>
    </dgm:pt>
    <dgm:pt modelId="{0BCE1037-9706-410D-834A-ECEC4388E735}" type="pres">
      <dgm:prSet presAssocID="{CE78E4BB-83F8-47E6-A961-7AC133F50D50}" presName="rootText" presStyleLbl="node1" presStyleIdx="1" presStyleCnt="4"/>
      <dgm:spPr/>
    </dgm:pt>
    <dgm:pt modelId="{26658136-CA3D-42D7-A36B-88198D905A09}" type="pres">
      <dgm:prSet presAssocID="{CE78E4BB-83F8-47E6-A961-7AC133F50D50}" presName="rootConnector" presStyleLbl="node1" presStyleIdx="1" presStyleCnt="4"/>
      <dgm:spPr/>
    </dgm:pt>
    <dgm:pt modelId="{F820BF47-1A0C-43F5-AAAD-6ACB2E9AD490}" type="pres">
      <dgm:prSet presAssocID="{CE78E4BB-83F8-47E6-A961-7AC133F50D50}" presName="childShape" presStyleCnt="0"/>
      <dgm:spPr/>
    </dgm:pt>
    <dgm:pt modelId="{5194E25F-D379-447F-929A-993DB7FDEBB6}" type="pres">
      <dgm:prSet presAssocID="{699E814A-C7BB-45C9-8528-BC8893110D3A}" presName="root" presStyleCnt="0"/>
      <dgm:spPr/>
    </dgm:pt>
    <dgm:pt modelId="{340FD182-E020-4339-8DC5-CEFA222C64AC}" type="pres">
      <dgm:prSet presAssocID="{699E814A-C7BB-45C9-8528-BC8893110D3A}" presName="rootComposite" presStyleCnt="0"/>
      <dgm:spPr/>
    </dgm:pt>
    <dgm:pt modelId="{405FCD6E-D4E8-41FA-B6A2-E4BB402E06BE}" type="pres">
      <dgm:prSet presAssocID="{699E814A-C7BB-45C9-8528-BC8893110D3A}" presName="rootText" presStyleLbl="node1" presStyleIdx="2" presStyleCnt="4"/>
      <dgm:spPr/>
    </dgm:pt>
    <dgm:pt modelId="{145781A5-5489-4E99-8DDD-A5C31F300089}" type="pres">
      <dgm:prSet presAssocID="{699E814A-C7BB-45C9-8528-BC8893110D3A}" presName="rootConnector" presStyleLbl="node1" presStyleIdx="2" presStyleCnt="4"/>
      <dgm:spPr/>
    </dgm:pt>
    <dgm:pt modelId="{4DD10E36-D14C-490A-BF06-A6B3FAFA273E}" type="pres">
      <dgm:prSet presAssocID="{699E814A-C7BB-45C9-8528-BC8893110D3A}" presName="childShape" presStyleCnt="0"/>
      <dgm:spPr/>
    </dgm:pt>
    <dgm:pt modelId="{C9B5881D-401D-4DFF-ADCD-A76BC6719BD1}" type="pres">
      <dgm:prSet presAssocID="{BB38D456-89FF-45BB-9803-6B30B36AACB9}" presName="root" presStyleCnt="0"/>
      <dgm:spPr/>
    </dgm:pt>
    <dgm:pt modelId="{3A20517E-5B01-4A3D-B6A4-42B27CCE0F77}" type="pres">
      <dgm:prSet presAssocID="{BB38D456-89FF-45BB-9803-6B30B36AACB9}" presName="rootComposite" presStyleCnt="0"/>
      <dgm:spPr/>
    </dgm:pt>
    <dgm:pt modelId="{8C5134CD-97C1-4A5D-8A99-397EA240E35C}" type="pres">
      <dgm:prSet presAssocID="{BB38D456-89FF-45BB-9803-6B30B36AACB9}" presName="rootText" presStyleLbl="node1" presStyleIdx="3" presStyleCnt="4"/>
      <dgm:spPr/>
    </dgm:pt>
    <dgm:pt modelId="{E785B7E3-F502-42E2-BE10-1B2C6EE54F76}" type="pres">
      <dgm:prSet presAssocID="{BB38D456-89FF-45BB-9803-6B30B36AACB9}" presName="rootConnector" presStyleLbl="node1" presStyleIdx="3" presStyleCnt="4"/>
      <dgm:spPr/>
    </dgm:pt>
    <dgm:pt modelId="{FECB1FBB-D3A5-464E-A91C-971D9A42C899}" type="pres">
      <dgm:prSet presAssocID="{BB38D456-89FF-45BB-9803-6B30B36AACB9}" presName="childShape" presStyleCnt="0"/>
      <dgm:spPr/>
    </dgm:pt>
  </dgm:ptLst>
  <dgm:cxnLst>
    <dgm:cxn modelId="{1A1E0818-8BC6-4A02-9D1E-E295C53E254E}" type="presOf" srcId="{699E814A-C7BB-45C9-8528-BC8893110D3A}" destId="{405FCD6E-D4E8-41FA-B6A2-E4BB402E06BE}" srcOrd="0" destOrd="0" presId="urn:microsoft.com/office/officeart/2005/8/layout/hierarchy3"/>
    <dgm:cxn modelId="{B1BB7568-5333-44BF-B6BD-938932D55139}" type="presOf" srcId="{6A3A96B7-CBB0-421E-8348-37E89F9DCC08}" destId="{3028E8D7-EA6F-4EA7-978A-43633D6AEAF6}" srcOrd="0" destOrd="0" presId="urn:microsoft.com/office/officeart/2005/8/layout/hierarchy3"/>
    <dgm:cxn modelId="{79293258-1F1D-481C-BEF0-DEB360FD8894}" srcId="{E0832AB2-8936-4470-B909-BE7402322893}" destId="{6A3A96B7-CBB0-421E-8348-37E89F9DCC08}" srcOrd="0" destOrd="0" parTransId="{04AE0A4E-B07C-4F7C-9018-F5F08434BBB8}" sibTransId="{7E53CCB1-1282-4A85-8552-9211D16E0FF6}"/>
    <dgm:cxn modelId="{9431497A-9835-404F-8A09-7068AAA8F50A}" type="presOf" srcId="{E0832AB2-8936-4470-B909-BE7402322893}" destId="{8A865662-0E1F-48A4-A993-51A2BB9B2E4F}" srcOrd="0" destOrd="0" presId="urn:microsoft.com/office/officeart/2005/8/layout/hierarchy3"/>
    <dgm:cxn modelId="{5C8C1C89-64B1-4A8F-84FD-D3CEC8F0FBFB}" srcId="{E0832AB2-8936-4470-B909-BE7402322893}" destId="{BB38D456-89FF-45BB-9803-6B30B36AACB9}" srcOrd="3" destOrd="0" parTransId="{1AD6F811-8452-48AE-A0E3-1CAC1CBEC7F8}" sibTransId="{C82D3F18-CB81-49C6-A3EA-F19001DD8F8A}"/>
    <dgm:cxn modelId="{CC528B8E-AA26-4738-8842-B207932A21D5}" type="presOf" srcId="{BB38D456-89FF-45BB-9803-6B30B36AACB9}" destId="{8C5134CD-97C1-4A5D-8A99-397EA240E35C}" srcOrd="0" destOrd="0" presId="urn:microsoft.com/office/officeart/2005/8/layout/hierarchy3"/>
    <dgm:cxn modelId="{8E448EA0-A335-4286-98A7-8350A9806306}" type="presOf" srcId="{CE78E4BB-83F8-47E6-A961-7AC133F50D50}" destId="{0BCE1037-9706-410D-834A-ECEC4388E735}" srcOrd="0" destOrd="0" presId="urn:microsoft.com/office/officeart/2005/8/layout/hierarchy3"/>
    <dgm:cxn modelId="{B3EB14C0-37D9-4E1E-B1F1-D77AF15ADB17}" srcId="{E0832AB2-8936-4470-B909-BE7402322893}" destId="{699E814A-C7BB-45C9-8528-BC8893110D3A}" srcOrd="2" destOrd="0" parTransId="{315CA7EE-92C9-4D75-994E-DB8B3B65E079}" sibTransId="{5E170A91-AAF4-41A0-98AF-36E7EF8A8185}"/>
    <dgm:cxn modelId="{AE580DDA-90E7-4734-AB7C-C1348C4BD1E7}" srcId="{E0832AB2-8936-4470-B909-BE7402322893}" destId="{CE78E4BB-83F8-47E6-A961-7AC133F50D50}" srcOrd="1" destOrd="0" parTransId="{9954E93C-DB74-4489-A2EB-C3560DD8465B}" sibTransId="{26DCD576-8567-48DF-8A0D-00AF7A1DFC6D}"/>
    <dgm:cxn modelId="{B735ECDB-F431-41D7-B5EB-7C8389FBDFD6}" type="presOf" srcId="{699E814A-C7BB-45C9-8528-BC8893110D3A}" destId="{145781A5-5489-4E99-8DDD-A5C31F300089}" srcOrd="1" destOrd="0" presId="urn:microsoft.com/office/officeart/2005/8/layout/hierarchy3"/>
    <dgm:cxn modelId="{384373DD-C986-4CA9-A0DB-89E762222F0D}" type="presOf" srcId="{6A3A96B7-CBB0-421E-8348-37E89F9DCC08}" destId="{7E96EBE4-03A1-4197-A609-8D826601ABC1}" srcOrd="1" destOrd="0" presId="urn:microsoft.com/office/officeart/2005/8/layout/hierarchy3"/>
    <dgm:cxn modelId="{5495CCE2-1673-4E88-9A5E-57DDFB70BC3C}" type="presOf" srcId="{BB38D456-89FF-45BB-9803-6B30B36AACB9}" destId="{E785B7E3-F502-42E2-BE10-1B2C6EE54F76}" srcOrd="1" destOrd="0" presId="urn:microsoft.com/office/officeart/2005/8/layout/hierarchy3"/>
    <dgm:cxn modelId="{E284C6F6-1A3F-499B-8EAB-E8CE265967BA}" type="presOf" srcId="{CE78E4BB-83F8-47E6-A961-7AC133F50D50}" destId="{26658136-CA3D-42D7-A36B-88198D905A09}" srcOrd="1" destOrd="0" presId="urn:microsoft.com/office/officeart/2005/8/layout/hierarchy3"/>
    <dgm:cxn modelId="{61A8217F-96E9-4BAA-A1E0-D8AA7A509C9C}" type="presParOf" srcId="{8A865662-0E1F-48A4-A993-51A2BB9B2E4F}" destId="{EAC5ADFE-339A-4113-97C8-2B160FB55301}" srcOrd="0" destOrd="0" presId="urn:microsoft.com/office/officeart/2005/8/layout/hierarchy3"/>
    <dgm:cxn modelId="{7613275C-A0D6-4EF6-B31A-B65540E57CFB}" type="presParOf" srcId="{EAC5ADFE-339A-4113-97C8-2B160FB55301}" destId="{F7FD8F5A-9E67-42AB-81D8-27CA125220BB}" srcOrd="0" destOrd="0" presId="urn:microsoft.com/office/officeart/2005/8/layout/hierarchy3"/>
    <dgm:cxn modelId="{585E41AC-2740-4B8E-87F9-86B474095BBD}" type="presParOf" srcId="{F7FD8F5A-9E67-42AB-81D8-27CA125220BB}" destId="{3028E8D7-EA6F-4EA7-978A-43633D6AEAF6}" srcOrd="0" destOrd="0" presId="urn:microsoft.com/office/officeart/2005/8/layout/hierarchy3"/>
    <dgm:cxn modelId="{FC964F3F-3CD1-4826-B7CD-BDE6731DA5AF}" type="presParOf" srcId="{F7FD8F5A-9E67-42AB-81D8-27CA125220BB}" destId="{7E96EBE4-03A1-4197-A609-8D826601ABC1}" srcOrd="1" destOrd="0" presId="urn:microsoft.com/office/officeart/2005/8/layout/hierarchy3"/>
    <dgm:cxn modelId="{C3B81C11-C670-484E-A374-0401397E49E6}" type="presParOf" srcId="{EAC5ADFE-339A-4113-97C8-2B160FB55301}" destId="{FD32282A-0269-4D8F-A4C8-0AC524E4BE98}" srcOrd="1" destOrd="0" presId="urn:microsoft.com/office/officeart/2005/8/layout/hierarchy3"/>
    <dgm:cxn modelId="{E341820C-E79E-431E-8B54-90529DAC17CF}" type="presParOf" srcId="{8A865662-0E1F-48A4-A993-51A2BB9B2E4F}" destId="{4A7754E5-4AF7-4EF3-80D7-CE8DA9A463B0}" srcOrd="1" destOrd="0" presId="urn:microsoft.com/office/officeart/2005/8/layout/hierarchy3"/>
    <dgm:cxn modelId="{8FDC9BB2-9B10-4D96-86A1-F2CEDA771BEC}" type="presParOf" srcId="{4A7754E5-4AF7-4EF3-80D7-CE8DA9A463B0}" destId="{9FB9EDC3-647D-443D-8F9A-912D7651812C}" srcOrd="0" destOrd="0" presId="urn:microsoft.com/office/officeart/2005/8/layout/hierarchy3"/>
    <dgm:cxn modelId="{D3AFDFCB-4C6E-4611-BC4A-12EDAF1079EE}" type="presParOf" srcId="{9FB9EDC3-647D-443D-8F9A-912D7651812C}" destId="{0BCE1037-9706-410D-834A-ECEC4388E735}" srcOrd="0" destOrd="0" presId="urn:microsoft.com/office/officeart/2005/8/layout/hierarchy3"/>
    <dgm:cxn modelId="{EAF80534-F4C5-43E7-AAC8-CFDCF1BF4496}" type="presParOf" srcId="{9FB9EDC3-647D-443D-8F9A-912D7651812C}" destId="{26658136-CA3D-42D7-A36B-88198D905A09}" srcOrd="1" destOrd="0" presId="urn:microsoft.com/office/officeart/2005/8/layout/hierarchy3"/>
    <dgm:cxn modelId="{CDF54187-655A-4EF6-B3B1-CE81B0392EC2}" type="presParOf" srcId="{4A7754E5-4AF7-4EF3-80D7-CE8DA9A463B0}" destId="{F820BF47-1A0C-43F5-AAAD-6ACB2E9AD490}" srcOrd="1" destOrd="0" presId="urn:microsoft.com/office/officeart/2005/8/layout/hierarchy3"/>
    <dgm:cxn modelId="{9AECAAFC-9667-4D11-9A0C-883A96F4955B}" type="presParOf" srcId="{8A865662-0E1F-48A4-A993-51A2BB9B2E4F}" destId="{5194E25F-D379-447F-929A-993DB7FDEBB6}" srcOrd="2" destOrd="0" presId="urn:microsoft.com/office/officeart/2005/8/layout/hierarchy3"/>
    <dgm:cxn modelId="{CDB3A7B7-D579-4F0A-B250-CF11F10931A1}" type="presParOf" srcId="{5194E25F-D379-447F-929A-993DB7FDEBB6}" destId="{340FD182-E020-4339-8DC5-CEFA222C64AC}" srcOrd="0" destOrd="0" presId="urn:microsoft.com/office/officeart/2005/8/layout/hierarchy3"/>
    <dgm:cxn modelId="{A18CDA89-75E1-4009-8662-12823BE0C735}" type="presParOf" srcId="{340FD182-E020-4339-8DC5-CEFA222C64AC}" destId="{405FCD6E-D4E8-41FA-B6A2-E4BB402E06BE}" srcOrd="0" destOrd="0" presId="urn:microsoft.com/office/officeart/2005/8/layout/hierarchy3"/>
    <dgm:cxn modelId="{39F44687-47CC-4847-B5FA-9171626C02EE}" type="presParOf" srcId="{340FD182-E020-4339-8DC5-CEFA222C64AC}" destId="{145781A5-5489-4E99-8DDD-A5C31F300089}" srcOrd="1" destOrd="0" presId="urn:microsoft.com/office/officeart/2005/8/layout/hierarchy3"/>
    <dgm:cxn modelId="{1739F4D7-7A71-46AD-AF18-AE4507282747}" type="presParOf" srcId="{5194E25F-D379-447F-929A-993DB7FDEBB6}" destId="{4DD10E36-D14C-490A-BF06-A6B3FAFA273E}" srcOrd="1" destOrd="0" presId="urn:microsoft.com/office/officeart/2005/8/layout/hierarchy3"/>
    <dgm:cxn modelId="{068BC3C5-4BFA-4DCA-883A-52FFA4FC7135}" type="presParOf" srcId="{8A865662-0E1F-48A4-A993-51A2BB9B2E4F}" destId="{C9B5881D-401D-4DFF-ADCD-A76BC6719BD1}" srcOrd="3" destOrd="0" presId="urn:microsoft.com/office/officeart/2005/8/layout/hierarchy3"/>
    <dgm:cxn modelId="{C65A04CF-331A-4999-B842-9651C3153CDB}" type="presParOf" srcId="{C9B5881D-401D-4DFF-ADCD-A76BC6719BD1}" destId="{3A20517E-5B01-4A3D-B6A4-42B27CCE0F77}" srcOrd="0" destOrd="0" presId="urn:microsoft.com/office/officeart/2005/8/layout/hierarchy3"/>
    <dgm:cxn modelId="{D3B3F63B-8FA7-4795-B320-E50599E40129}" type="presParOf" srcId="{3A20517E-5B01-4A3D-B6A4-42B27CCE0F77}" destId="{8C5134CD-97C1-4A5D-8A99-397EA240E35C}" srcOrd="0" destOrd="0" presId="urn:microsoft.com/office/officeart/2005/8/layout/hierarchy3"/>
    <dgm:cxn modelId="{46962050-7F6F-48CC-9B66-DDECEE9590AA}" type="presParOf" srcId="{3A20517E-5B01-4A3D-B6A4-42B27CCE0F77}" destId="{E785B7E3-F502-42E2-BE10-1B2C6EE54F76}" srcOrd="1" destOrd="0" presId="urn:microsoft.com/office/officeart/2005/8/layout/hierarchy3"/>
    <dgm:cxn modelId="{2AA459FA-75DB-4EFA-B026-73AF51A19058}" type="presParOf" srcId="{C9B5881D-401D-4DFF-ADCD-A76BC6719BD1}" destId="{FECB1FBB-D3A5-464E-A91C-971D9A42C899}"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B91D540-6235-4E81-9CA6-586E2139AD89}"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en-US"/>
        </a:p>
      </dgm:t>
    </dgm:pt>
    <dgm:pt modelId="{47B16F09-85B7-4241-A0D7-03C106C26470}">
      <dgm:prSet/>
      <dgm:spPr/>
      <dgm:t>
        <a:bodyPr/>
        <a:lstStyle/>
        <a:p>
          <a:r>
            <a:rPr lang="en-US" dirty="0"/>
            <a:t>The brain as an information processing machine.</a:t>
          </a:r>
        </a:p>
      </dgm:t>
    </dgm:pt>
    <dgm:pt modelId="{3BC1B446-3977-4835-AFA9-E92E64979657}" type="parTrans" cxnId="{FD8A18B0-BCE6-4FC6-91A4-3434E683EFBE}">
      <dgm:prSet/>
      <dgm:spPr/>
      <dgm:t>
        <a:bodyPr/>
        <a:lstStyle/>
        <a:p>
          <a:endParaRPr lang="en-US"/>
        </a:p>
      </dgm:t>
    </dgm:pt>
    <dgm:pt modelId="{9A8CB736-1E2E-4DE4-A8F8-88CB50D0B9DD}" type="sibTrans" cxnId="{FD8A18B0-BCE6-4FC6-91A4-3434E683EFBE}">
      <dgm:prSet/>
      <dgm:spPr/>
      <dgm:t>
        <a:bodyPr/>
        <a:lstStyle/>
        <a:p>
          <a:endParaRPr lang="en-US"/>
        </a:p>
      </dgm:t>
    </dgm:pt>
    <dgm:pt modelId="{4176686A-0A77-4AD4-BC32-27435AC37BAA}">
      <dgm:prSet/>
      <dgm:spPr/>
      <dgm:t>
        <a:bodyPr/>
        <a:lstStyle/>
        <a:p>
          <a:r>
            <a:rPr lang="en-US" dirty="0"/>
            <a:t>How to understand cognition as a computational process? </a:t>
          </a:r>
        </a:p>
      </dgm:t>
    </dgm:pt>
    <dgm:pt modelId="{7E1501A9-09CE-4CC6-B7EE-5B9B170DDCA2}" type="parTrans" cxnId="{9B25E7C0-EF84-4767-895A-812FD7B6A4A3}">
      <dgm:prSet/>
      <dgm:spPr/>
      <dgm:t>
        <a:bodyPr/>
        <a:lstStyle/>
        <a:p>
          <a:endParaRPr lang="en-US"/>
        </a:p>
      </dgm:t>
    </dgm:pt>
    <dgm:pt modelId="{6B3EAF73-0F72-4123-A6EE-8BEA752508BA}" type="sibTrans" cxnId="{9B25E7C0-EF84-4767-895A-812FD7B6A4A3}">
      <dgm:prSet/>
      <dgm:spPr/>
      <dgm:t>
        <a:bodyPr/>
        <a:lstStyle/>
        <a:p>
          <a:endParaRPr lang="en-US"/>
        </a:p>
      </dgm:t>
    </dgm:pt>
    <dgm:pt modelId="{9F573DBB-B06F-47B4-845A-DA3A6AC01866}">
      <dgm:prSet/>
      <dgm:spPr/>
      <dgm:t>
        <a:bodyPr/>
        <a:lstStyle/>
        <a:p>
          <a:r>
            <a:rPr lang="en-US" dirty="0"/>
            <a:t>Introspection: try to think about how we think.</a:t>
          </a:r>
        </a:p>
      </dgm:t>
    </dgm:pt>
    <dgm:pt modelId="{03CB14EE-8448-4AA2-B572-4C7D7AB63A92}" type="parTrans" cxnId="{4BF86441-F20B-49C0-BFA7-40D77F60441C}">
      <dgm:prSet/>
      <dgm:spPr/>
      <dgm:t>
        <a:bodyPr/>
        <a:lstStyle/>
        <a:p>
          <a:endParaRPr lang="en-US"/>
        </a:p>
      </dgm:t>
    </dgm:pt>
    <dgm:pt modelId="{B535AAFE-5536-41C9-917D-B3734792BCB0}" type="sibTrans" cxnId="{4BF86441-F20B-49C0-BFA7-40D77F60441C}">
      <dgm:prSet/>
      <dgm:spPr/>
      <dgm:t>
        <a:bodyPr/>
        <a:lstStyle/>
        <a:p>
          <a:endParaRPr lang="en-US"/>
        </a:p>
      </dgm:t>
    </dgm:pt>
    <dgm:pt modelId="{D9B12A12-0793-4D2A-AA4A-439DD7CD4BE2}">
      <dgm:prSet/>
      <dgm:spPr/>
      <dgm:t>
        <a:bodyPr/>
        <a:lstStyle/>
        <a:p>
          <a:r>
            <a:rPr lang="en-US" b="1" dirty="0"/>
            <a:t>Predict the behavior of human</a:t>
          </a:r>
          <a:r>
            <a:rPr lang="en-US" dirty="0"/>
            <a:t> subjects.</a:t>
          </a:r>
        </a:p>
      </dgm:t>
    </dgm:pt>
    <dgm:pt modelId="{389A5292-1AF9-4BD8-8CDF-1DEC47AD692D}" type="parTrans" cxnId="{611735C9-FF1D-4C98-BB83-E8ACCC61720E}">
      <dgm:prSet/>
      <dgm:spPr/>
      <dgm:t>
        <a:bodyPr/>
        <a:lstStyle/>
        <a:p>
          <a:endParaRPr lang="en-US"/>
        </a:p>
      </dgm:t>
    </dgm:pt>
    <dgm:pt modelId="{4B5C9C2E-9877-4DA3-A4AB-6C14F972EB25}" type="sibTrans" cxnId="{611735C9-FF1D-4C98-BB83-E8ACCC61720E}">
      <dgm:prSet/>
      <dgm:spPr/>
      <dgm:t>
        <a:bodyPr/>
        <a:lstStyle/>
        <a:p>
          <a:endParaRPr lang="en-US"/>
        </a:p>
      </dgm:t>
    </dgm:pt>
    <dgm:pt modelId="{71B30901-C32D-4877-AE34-A452B78B1192}">
      <dgm:prSet/>
      <dgm:spPr/>
      <dgm:t>
        <a:bodyPr/>
        <a:lstStyle/>
        <a:p>
          <a:r>
            <a:rPr lang="en-US" dirty="0"/>
            <a:t>Image the brain, examine neurological data</a:t>
          </a:r>
        </a:p>
      </dgm:t>
    </dgm:pt>
    <dgm:pt modelId="{0649210F-85D3-4AB6-ACD3-A30ED6379DF2}" type="parTrans" cxnId="{1F243229-EF46-4976-A82B-20BF7EF05D58}">
      <dgm:prSet/>
      <dgm:spPr/>
      <dgm:t>
        <a:bodyPr/>
        <a:lstStyle/>
        <a:p>
          <a:endParaRPr lang="en-US"/>
        </a:p>
      </dgm:t>
    </dgm:pt>
    <dgm:pt modelId="{DBCE388C-64A7-4741-99A9-CA41C0091746}" type="sibTrans" cxnId="{1F243229-EF46-4976-A82B-20BF7EF05D58}">
      <dgm:prSet/>
      <dgm:spPr/>
      <dgm:t>
        <a:bodyPr/>
        <a:lstStyle/>
        <a:p>
          <a:endParaRPr lang="en-US"/>
        </a:p>
      </dgm:t>
    </dgm:pt>
    <dgm:pt modelId="{54D207B6-6EAA-4DAC-A64A-CC95C19AF78C}">
      <dgm:prSet/>
      <dgm:spPr/>
      <dgm:t>
        <a:bodyPr/>
        <a:lstStyle/>
        <a:p>
          <a:r>
            <a:rPr lang="en-US" dirty="0"/>
            <a:t>Requires scientific theories of </a:t>
          </a:r>
          <a:r>
            <a:rPr lang="en-US" b="1" dirty="0"/>
            <a:t>how the brain works</a:t>
          </a:r>
          <a:r>
            <a:rPr lang="en-US" dirty="0"/>
            <a:t>.</a:t>
          </a:r>
          <a:br>
            <a:rPr lang="en-US" dirty="0"/>
          </a:br>
          <a:br>
            <a:rPr lang="en-US" dirty="0"/>
          </a:br>
          <a:br>
            <a:rPr lang="en-US" dirty="0"/>
          </a:br>
          <a:r>
            <a:rPr lang="en-US" b="1" dirty="0"/>
            <a:t>Note</a:t>
          </a:r>
          <a:r>
            <a:rPr lang="en-US" dirty="0"/>
            <a:t>: The brain does not work like artificial neural networks from machine learning!</a:t>
          </a:r>
        </a:p>
      </dgm:t>
    </dgm:pt>
    <dgm:pt modelId="{D5E46255-BAD8-4598-958E-04C62512C8CF}" type="parTrans" cxnId="{0CB1E9B2-EBC7-4388-AB12-9A1E3C24E69D}">
      <dgm:prSet/>
      <dgm:spPr/>
      <dgm:t>
        <a:bodyPr/>
        <a:lstStyle/>
        <a:p>
          <a:endParaRPr lang="en-US"/>
        </a:p>
      </dgm:t>
    </dgm:pt>
    <dgm:pt modelId="{88BAFD53-9D2F-4E81-9532-279C6A73F419}" type="sibTrans" cxnId="{0CB1E9B2-EBC7-4388-AB12-9A1E3C24E69D}">
      <dgm:prSet/>
      <dgm:spPr/>
      <dgm:t>
        <a:bodyPr/>
        <a:lstStyle/>
        <a:p>
          <a:endParaRPr lang="en-US"/>
        </a:p>
      </dgm:t>
    </dgm:pt>
    <dgm:pt modelId="{CE88C111-DA73-4870-B41D-63ADAED290A2}" type="pres">
      <dgm:prSet presAssocID="{FB91D540-6235-4E81-9CA6-586E2139AD89}" presName="Name0" presStyleCnt="0">
        <dgm:presLayoutVars>
          <dgm:dir/>
          <dgm:animLvl val="lvl"/>
          <dgm:resizeHandles val="exact"/>
        </dgm:presLayoutVars>
      </dgm:prSet>
      <dgm:spPr/>
    </dgm:pt>
    <dgm:pt modelId="{62E46302-58C2-4215-AAF9-3CBB71B72509}" type="pres">
      <dgm:prSet presAssocID="{47B16F09-85B7-4241-A0D7-03C106C26470}" presName="composite" presStyleCnt="0"/>
      <dgm:spPr/>
    </dgm:pt>
    <dgm:pt modelId="{1171FF4F-B934-4BF3-88D9-4C67E3E8E620}" type="pres">
      <dgm:prSet presAssocID="{47B16F09-85B7-4241-A0D7-03C106C26470}" presName="parTx" presStyleLbl="alignNode1" presStyleIdx="0" presStyleCnt="2">
        <dgm:presLayoutVars>
          <dgm:chMax val="0"/>
          <dgm:chPref val="0"/>
          <dgm:bulletEnabled val="1"/>
        </dgm:presLayoutVars>
      </dgm:prSet>
      <dgm:spPr/>
    </dgm:pt>
    <dgm:pt modelId="{057C3BCC-3CA5-4CC4-B7F5-24388E3176BF}" type="pres">
      <dgm:prSet presAssocID="{47B16F09-85B7-4241-A0D7-03C106C26470}" presName="desTx" presStyleLbl="alignAccFollowNode1" presStyleIdx="0" presStyleCnt="2">
        <dgm:presLayoutVars>
          <dgm:bulletEnabled val="1"/>
        </dgm:presLayoutVars>
      </dgm:prSet>
      <dgm:spPr/>
    </dgm:pt>
    <dgm:pt modelId="{D47BE8EF-9534-4532-A078-77F96A7259D3}" type="pres">
      <dgm:prSet presAssocID="{9A8CB736-1E2E-4DE4-A8F8-88CB50D0B9DD}" presName="space" presStyleCnt="0"/>
      <dgm:spPr/>
    </dgm:pt>
    <dgm:pt modelId="{AD4C5177-23FD-4061-B97F-B4D0EFBCC1FE}" type="pres">
      <dgm:prSet presAssocID="{4176686A-0A77-4AD4-BC32-27435AC37BAA}" presName="composite" presStyleCnt="0"/>
      <dgm:spPr/>
    </dgm:pt>
    <dgm:pt modelId="{35853A24-3A1A-4732-AB27-64EAA882E8E5}" type="pres">
      <dgm:prSet presAssocID="{4176686A-0A77-4AD4-BC32-27435AC37BAA}" presName="parTx" presStyleLbl="alignNode1" presStyleIdx="1" presStyleCnt="2">
        <dgm:presLayoutVars>
          <dgm:chMax val="0"/>
          <dgm:chPref val="0"/>
          <dgm:bulletEnabled val="1"/>
        </dgm:presLayoutVars>
      </dgm:prSet>
      <dgm:spPr/>
    </dgm:pt>
    <dgm:pt modelId="{39A921E0-BCBA-470A-9186-791A7E8DF1C7}" type="pres">
      <dgm:prSet presAssocID="{4176686A-0A77-4AD4-BC32-27435AC37BAA}" presName="desTx" presStyleLbl="alignAccFollowNode1" presStyleIdx="1" presStyleCnt="2">
        <dgm:presLayoutVars>
          <dgm:bulletEnabled val="1"/>
        </dgm:presLayoutVars>
      </dgm:prSet>
      <dgm:spPr/>
    </dgm:pt>
  </dgm:ptLst>
  <dgm:cxnLst>
    <dgm:cxn modelId="{6AC09205-E7AF-4175-8A65-C17C67DDCD76}" type="presOf" srcId="{D9B12A12-0793-4D2A-AA4A-439DD7CD4BE2}" destId="{39A921E0-BCBA-470A-9186-791A7E8DF1C7}" srcOrd="0" destOrd="1" presId="urn:microsoft.com/office/officeart/2005/8/layout/hList1"/>
    <dgm:cxn modelId="{1F243229-EF46-4976-A82B-20BF7EF05D58}" srcId="{4176686A-0A77-4AD4-BC32-27435AC37BAA}" destId="{71B30901-C32D-4877-AE34-A452B78B1192}" srcOrd="2" destOrd="0" parTransId="{0649210F-85D3-4AB6-ACD3-A30ED6379DF2}" sibTransId="{DBCE388C-64A7-4741-99A9-CA41C0091746}"/>
    <dgm:cxn modelId="{4BF86441-F20B-49C0-BFA7-40D77F60441C}" srcId="{4176686A-0A77-4AD4-BC32-27435AC37BAA}" destId="{9F573DBB-B06F-47B4-845A-DA3A6AC01866}" srcOrd="0" destOrd="0" parTransId="{03CB14EE-8448-4AA2-B572-4C7D7AB63A92}" sibTransId="{B535AAFE-5536-41C9-917D-B3734792BCB0}"/>
    <dgm:cxn modelId="{C5FCE947-2202-4F18-9E06-CA9629E5530F}" type="presOf" srcId="{FB91D540-6235-4E81-9CA6-586E2139AD89}" destId="{CE88C111-DA73-4870-B41D-63ADAED290A2}" srcOrd="0" destOrd="0" presId="urn:microsoft.com/office/officeart/2005/8/layout/hList1"/>
    <dgm:cxn modelId="{F40DF748-129A-4CD6-9604-6C863B455CDE}" type="presOf" srcId="{9F573DBB-B06F-47B4-845A-DA3A6AC01866}" destId="{39A921E0-BCBA-470A-9186-791A7E8DF1C7}" srcOrd="0" destOrd="0" presId="urn:microsoft.com/office/officeart/2005/8/layout/hList1"/>
    <dgm:cxn modelId="{A7754A94-412A-4030-A900-977D14188EEA}" type="presOf" srcId="{71B30901-C32D-4877-AE34-A452B78B1192}" destId="{39A921E0-BCBA-470A-9186-791A7E8DF1C7}" srcOrd="0" destOrd="2" presId="urn:microsoft.com/office/officeart/2005/8/layout/hList1"/>
    <dgm:cxn modelId="{7831089A-207D-4E87-BFE9-E5650A84AA93}" type="presOf" srcId="{54D207B6-6EAA-4DAC-A64A-CC95C19AF78C}" destId="{057C3BCC-3CA5-4CC4-B7F5-24388E3176BF}" srcOrd="0" destOrd="0" presId="urn:microsoft.com/office/officeart/2005/8/layout/hList1"/>
    <dgm:cxn modelId="{7483699D-0889-4045-AEB4-C98581805735}" type="presOf" srcId="{47B16F09-85B7-4241-A0D7-03C106C26470}" destId="{1171FF4F-B934-4BF3-88D9-4C67E3E8E620}" srcOrd="0" destOrd="0" presId="urn:microsoft.com/office/officeart/2005/8/layout/hList1"/>
    <dgm:cxn modelId="{FD8A18B0-BCE6-4FC6-91A4-3434E683EFBE}" srcId="{FB91D540-6235-4E81-9CA6-586E2139AD89}" destId="{47B16F09-85B7-4241-A0D7-03C106C26470}" srcOrd="0" destOrd="0" parTransId="{3BC1B446-3977-4835-AFA9-E92E64979657}" sibTransId="{9A8CB736-1E2E-4DE4-A8F8-88CB50D0B9DD}"/>
    <dgm:cxn modelId="{0CB1E9B2-EBC7-4388-AB12-9A1E3C24E69D}" srcId="{47B16F09-85B7-4241-A0D7-03C106C26470}" destId="{54D207B6-6EAA-4DAC-A64A-CC95C19AF78C}" srcOrd="0" destOrd="0" parTransId="{D5E46255-BAD8-4598-958E-04C62512C8CF}" sibTransId="{88BAFD53-9D2F-4E81-9532-279C6A73F419}"/>
    <dgm:cxn modelId="{9B25E7C0-EF84-4767-895A-812FD7B6A4A3}" srcId="{FB91D540-6235-4E81-9CA6-586E2139AD89}" destId="{4176686A-0A77-4AD4-BC32-27435AC37BAA}" srcOrd="1" destOrd="0" parTransId="{7E1501A9-09CE-4CC6-B7EE-5B9B170DDCA2}" sibTransId="{6B3EAF73-0F72-4123-A6EE-8BEA752508BA}"/>
    <dgm:cxn modelId="{611735C9-FF1D-4C98-BB83-E8ACCC61720E}" srcId="{4176686A-0A77-4AD4-BC32-27435AC37BAA}" destId="{D9B12A12-0793-4D2A-AA4A-439DD7CD4BE2}" srcOrd="1" destOrd="0" parTransId="{389A5292-1AF9-4BD8-8CDF-1DEC47AD692D}" sibTransId="{4B5C9C2E-9877-4DA3-A4AB-6C14F972EB25}"/>
    <dgm:cxn modelId="{B149E2E0-3172-4DFA-90EB-5B2F16672EFC}" type="presOf" srcId="{4176686A-0A77-4AD4-BC32-27435AC37BAA}" destId="{35853A24-3A1A-4732-AB27-64EAA882E8E5}" srcOrd="0" destOrd="0" presId="urn:microsoft.com/office/officeart/2005/8/layout/hList1"/>
    <dgm:cxn modelId="{0FC90147-F882-47F9-8683-D8639905486F}" type="presParOf" srcId="{CE88C111-DA73-4870-B41D-63ADAED290A2}" destId="{62E46302-58C2-4215-AAF9-3CBB71B72509}" srcOrd="0" destOrd="0" presId="urn:microsoft.com/office/officeart/2005/8/layout/hList1"/>
    <dgm:cxn modelId="{F1851906-18A2-4061-B96D-543D11E9D7D7}" type="presParOf" srcId="{62E46302-58C2-4215-AAF9-3CBB71B72509}" destId="{1171FF4F-B934-4BF3-88D9-4C67E3E8E620}" srcOrd="0" destOrd="0" presId="urn:microsoft.com/office/officeart/2005/8/layout/hList1"/>
    <dgm:cxn modelId="{F3455870-7202-47D7-BF3A-9906EB6785A8}" type="presParOf" srcId="{62E46302-58C2-4215-AAF9-3CBB71B72509}" destId="{057C3BCC-3CA5-4CC4-B7F5-24388E3176BF}" srcOrd="1" destOrd="0" presId="urn:microsoft.com/office/officeart/2005/8/layout/hList1"/>
    <dgm:cxn modelId="{1AC77607-853E-453F-9004-8D5B1092835D}" type="presParOf" srcId="{CE88C111-DA73-4870-B41D-63ADAED290A2}" destId="{D47BE8EF-9534-4532-A078-77F96A7259D3}" srcOrd="1" destOrd="0" presId="urn:microsoft.com/office/officeart/2005/8/layout/hList1"/>
    <dgm:cxn modelId="{415F15E5-EE68-4C3A-B322-1EA654194881}" type="presParOf" srcId="{CE88C111-DA73-4870-B41D-63ADAED290A2}" destId="{AD4C5177-23FD-4061-B97F-B4D0EFBCC1FE}" srcOrd="2" destOrd="0" presId="urn:microsoft.com/office/officeart/2005/8/layout/hList1"/>
    <dgm:cxn modelId="{4FA70D73-02F7-416C-8FCA-30A2464F7404}" type="presParOf" srcId="{AD4C5177-23FD-4061-B97F-B4D0EFBCC1FE}" destId="{35853A24-3A1A-4732-AB27-64EAA882E8E5}" srcOrd="0" destOrd="0" presId="urn:microsoft.com/office/officeart/2005/8/layout/hList1"/>
    <dgm:cxn modelId="{5699DB66-8A4A-4CCD-B9FC-C0849E0B839E}" type="presParOf" srcId="{AD4C5177-23FD-4061-B97F-B4D0EFBCC1FE}" destId="{39A921E0-BCBA-470A-9186-791A7E8DF1C7}"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0832AB2-8936-4470-B909-BE7402322893}" type="doc">
      <dgm:prSet loTypeId="urn:microsoft.com/office/officeart/2005/8/layout/hierarchy3" loCatId="hierarchy" qsTypeId="urn:microsoft.com/office/officeart/2005/8/quickstyle/simple1" qsCatId="simple" csTypeId="urn:microsoft.com/office/officeart/2005/8/colors/colorful1" csCatId="colorful" phldr="1"/>
      <dgm:spPr/>
      <dgm:t>
        <a:bodyPr/>
        <a:lstStyle/>
        <a:p>
          <a:endParaRPr lang="en-US"/>
        </a:p>
      </dgm:t>
    </dgm:pt>
    <dgm:pt modelId="{6A3A96B7-CBB0-421E-8348-37E89F9DCC08}">
      <dgm:prSet/>
      <dgm:spPr/>
      <dgm:t>
        <a:bodyPr/>
        <a:lstStyle/>
        <a:p>
          <a:r>
            <a:rPr lang="en-US" dirty="0"/>
            <a:t>Think like a human?</a:t>
          </a:r>
        </a:p>
      </dgm:t>
    </dgm:pt>
    <dgm:pt modelId="{04AE0A4E-B07C-4F7C-9018-F5F08434BBB8}" type="parTrans" cxnId="{79293258-1F1D-481C-BEF0-DEB360FD8894}">
      <dgm:prSet/>
      <dgm:spPr/>
      <dgm:t>
        <a:bodyPr/>
        <a:lstStyle/>
        <a:p>
          <a:endParaRPr lang="en-US"/>
        </a:p>
      </dgm:t>
    </dgm:pt>
    <dgm:pt modelId="{7E53CCB1-1282-4A85-8552-9211D16E0FF6}" type="sibTrans" cxnId="{79293258-1F1D-481C-BEF0-DEB360FD8894}">
      <dgm:prSet/>
      <dgm:spPr/>
      <dgm:t>
        <a:bodyPr/>
        <a:lstStyle/>
        <a:p>
          <a:endParaRPr lang="en-US"/>
        </a:p>
      </dgm:t>
    </dgm:pt>
    <dgm:pt modelId="{CE78E4BB-83F8-47E6-A961-7AC133F50D50}">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Act like a human?</a:t>
          </a:r>
        </a:p>
      </dgm:t>
    </dgm:pt>
    <dgm:pt modelId="{9954E93C-DB74-4489-A2EB-C3560DD8465B}" type="parTrans" cxnId="{AE580DDA-90E7-4734-AB7C-C1348C4BD1E7}">
      <dgm:prSet/>
      <dgm:spPr/>
      <dgm:t>
        <a:bodyPr/>
        <a:lstStyle/>
        <a:p>
          <a:endParaRPr lang="en-US"/>
        </a:p>
      </dgm:t>
    </dgm:pt>
    <dgm:pt modelId="{26DCD576-8567-48DF-8A0D-00AF7A1DFC6D}" type="sibTrans" cxnId="{AE580DDA-90E7-4734-AB7C-C1348C4BD1E7}">
      <dgm:prSet/>
      <dgm:spPr/>
      <dgm:t>
        <a:bodyPr/>
        <a:lstStyle/>
        <a:p>
          <a:endParaRPr lang="en-US"/>
        </a:p>
      </dgm:t>
    </dgm:pt>
    <dgm:pt modelId="{699E814A-C7BB-45C9-8528-BC8893110D3A}">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Think rationally?</a:t>
          </a:r>
        </a:p>
      </dgm:t>
    </dgm:pt>
    <dgm:pt modelId="{315CA7EE-92C9-4D75-994E-DB8B3B65E079}" type="parTrans" cxnId="{B3EB14C0-37D9-4E1E-B1F1-D77AF15ADB17}">
      <dgm:prSet/>
      <dgm:spPr/>
      <dgm:t>
        <a:bodyPr/>
        <a:lstStyle/>
        <a:p>
          <a:endParaRPr lang="en-US"/>
        </a:p>
      </dgm:t>
    </dgm:pt>
    <dgm:pt modelId="{5E170A91-AAF4-41A0-98AF-36E7EF8A8185}" type="sibTrans" cxnId="{B3EB14C0-37D9-4E1E-B1F1-D77AF15ADB17}">
      <dgm:prSet/>
      <dgm:spPr/>
      <dgm:t>
        <a:bodyPr/>
        <a:lstStyle/>
        <a:p>
          <a:endParaRPr lang="en-US"/>
        </a:p>
      </dgm:t>
    </dgm:pt>
    <dgm:pt modelId="{BB38D456-89FF-45BB-9803-6B30B36AACB9}">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Act rationally?</a:t>
          </a:r>
        </a:p>
      </dgm:t>
    </dgm:pt>
    <dgm:pt modelId="{1AD6F811-8452-48AE-A0E3-1CAC1CBEC7F8}" type="parTrans" cxnId="{5C8C1C89-64B1-4A8F-84FD-D3CEC8F0FBFB}">
      <dgm:prSet/>
      <dgm:spPr/>
      <dgm:t>
        <a:bodyPr/>
        <a:lstStyle/>
        <a:p>
          <a:endParaRPr lang="en-US"/>
        </a:p>
      </dgm:t>
    </dgm:pt>
    <dgm:pt modelId="{C82D3F18-CB81-49C6-A3EA-F19001DD8F8A}" type="sibTrans" cxnId="{5C8C1C89-64B1-4A8F-84FD-D3CEC8F0FBFB}">
      <dgm:prSet/>
      <dgm:spPr/>
      <dgm:t>
        <a:bodyPr/>
        <a:lstStyle/>
        <a:p>
          <a:endParaRPr lang="en-US"/>
        </a:p>
      </dgm:t>
    </dgm:pt>
    <dgm:pt modelId="{8A865662-0E1F-48A4-A993-51A2BB9B2E4F}" type="pres">
      <dgm:prSet presAssocID="{E0832AB2-8936-4470-B909-BE7402322893}" presName="diagram" presStyleCnt="0">
        <dgm:presLayoutVars>
          <dgm:chPref val="1"/>
          <dgm:dir/>
          <dgm:animOne val="branch"/>
          <dgm:animLvl val="lvl"/>
          <dgm:resizeHandles/>
        </dgm:presLayoutVars>
      </dgm:prSet>
      <dgm:spPr/>
    </dgm:pt>
    <dgm:pt modelId="{EAC5ADFE-339A-4113-97C8-2B160FB55301}" type="pres">
      <dgm:prSet presAssocID="{6A3A96B7-CBB0-421E-8348-37E89F9DCC08}" presName="root" presStyleCnt="0"/>
      <dgm:spPr/>
    </dgm:pt>
    <dgm:pt modelId="{F7FD8F5A-9E67-42AB-81D8-27CA125220BB}" type="pres">
      <dgm:prSet presAssocID="{6A3A96B7-CBB0-421E-8348-37E89F9DCC08}" presName="rootComposite" presStyleCnt="0"/>
      <dgm:spPr/>
    </dgm:pt>
    <dgm:pt modelId="{3028E8D7-EA6F-4EA7-978A-43633D6AEAF6}" type="pres">
      <dgm:prSet presAssocID="{6A3A96B7-CBB0-421E-8348-37E89F9DCC08}" presName="rootText" presStyleLbl="node1" presStyleIdx="0" presStyleCnt="4"/>
      <dgm:spPr/>
    </dgm:pt>
    <dgm:pt modelId="{7E96EBE4-03A1-4197-A609-8D826601ABC1}" type="pres">
      <dgm:prSet presAssocID="{6A3A96B7-CBB0-421E-8348-37E89F9DCC08}" presName="rootConnector" presStyleLbl="node1" presStyleIdx="0" presStyleCnt="4"/>
      <dgm:spPr/>
    </dgm:pt>
    <dgm:pt modelId="{FD32282A-0269-4D8F-A4C8-0AC524E4BE98}" type="pres">
      <dgm:prSet presAssocID="{6A3A96B7-CBB0-421E-8348-37E89F9DCC08}" presName="childShape" presStyleCnt="0"/>
      <dgm:spPr/>
    </dgm:pt>
    <dgm:pt modelId="{4A7754E5-4AF7-4EF3-80D7-CE8DA9A463B0}" type="pres">
      <dgm:prSet presAssocID="{CE78E4BB-83F8-47E6-A961-7AC133F50D50}" presName="root" presStyleCnt="0"/>
      <dgm:spPr/>
    </dgm:pt>
    <dgm:pt modelId="{9FB9EDC3-647D-443D-8F9A-912D7651812C}" type="pres">
      <dgm:prSet presAssocID="{CE78E4BB-83F8-47E6-A961-7AC133F50D50}" presName="rootComposite" presStyleCnt="0"/>
      <dgm:spPr/>
    </dgm:pt>
    <dgm:pt modelId="{0BCE1037-9706-410D-834A-ECEC4388E735}" type="pres">
      <dgm:prSet presAssocID="{CE78E4BB-83F8-47E6-A961-7AC133F50D50}" presName="rootText" presStyleLbl="node1" presStyleIdx="1" presStyleCnt="4"/>
      <dgm:spPr/>
    </dgm:pt>
    <dgm:pt modelId="{26658136-CA3D-42D7-A36B-88198D905A09}" type="pres">
      <dgm:prSet presAssocID="{CE78E4BB-83F8-47E6-A961-7AC133F50D50}" presName="rootConnector" presStyleLbl="node1" presStyleIdx="1" presStyleCnt="4"/>
      <dgm:spPr/>
    </dgm:pt>
    <dgm:pt modelId="{F820BF47-1A0C-43F5-AAAD-6ACB2E9AD490}" type="pres">
      <dgm:prSet presAssocID="{CE78E4BB-83F8-47E6-A961-7AC133F50D50}" presName="childShape" presStyleCnt="0"/>
      <dgm:spPr/>
    </dgm:pt>
    <dgm:pt modelId="{5194E25F-D379-447F-929A-993DB7FDEBB6}" type="pres">
      <dgm:prSet presAssocID="{699E814A-C7BB-45C9-8528-BC8893110D3A}" presName="root" presStyleCnt="0"/>
      <dgm:spPr/>
    </dgm:pt>
    <dgm:pt modelId="{340FD182-E020-4339-8DC5-CEFA222C64AC}" type="pres">
      <dgm:prSet presAssocID="{699E814A-C7BB-45C9-8528-BC8893110D3A}" presName="rootComposite" presStyleCnt="0"/>
      <dgm:spPr/>
    </dgm:pt>
    <dgm:pt modelId="{405FCD6E-D4E8-41FA-B6A2-E4BB402E06BE}" type="pres">
      <dgm:prSet presAssocID="{699E814A-C7BB-45C9-8528-BC8893110D3A}" presName="rootText" presStyleLbl="node1" presStyleIdx="2" presStyleCnt="4"/>
      <dgm:spPr/>
    </dgm:pt>
    <dgm:pt modelId="{145781A5-5489-4E99-8DDD-A5C31F300089}" type="pres">
      <dgm:prSet presAssocID="{699E814A-C7BB-45C9-8528-BC8893110D3A}" presName="rootConnector" presStyleLbl="node1" presStyleIdx="2" presStyleCnt="4"/>
      <dgm:spPr/>
    </dgm:pt>
    <dgm:pt modelId="{4DD10E36-D14C-490A-BF06-A6B3FAFA273E}" type="pres">
      <dgm:prSet presAssocID="{699E814A-C7BB-45C9-8528-BC8893110D3A}" presName="childShape" presStyleCnt="0"/>
      <dgm:spPr/>
    </dgm:pt>
    <dgm:pt modelId="{C9B5881D-401D-4DFF-ADCD-A76BC6719BD1}" type="pres">
      <dgm:prSet presAssocID="{BB38D456-89FF-45BB-9803-6B30B36AACB9}" presName="root" presStyleCnt="0"/>
      <dgm:spPr/>
    </dgm:pt>
    <dgm:pt modelId="{3A20517E-5B01-4A3D-B6A4-42B27CCE0F77}" type="pres">
      <dgm:prSet presAssocID="{BB38D456-89FF-45BB-9803-6B30B36AACB9}" presName="rootComposite" presStyleCnt="0"/>
      <dgm:spPr/>
    </dgm:pt>
    <dgm:pt modelId="{8C5134CD-97C1-4A5D-8A99-397EA240E35C}" type="pres">
      <dgm:prSet presAssocID="{BB38D456-89FF-45BB-9803-6B30B36AACB9}" presName="rootText" presStyleLbl="node1" presStyleIdx="3" presStyleCnt="4"/>
      <dgm:spPr/>
    </dgm:pt>
    <dgm:pt modelId="{E785B7E3-F502-42E2-BE10-1B2C6EE54F76}" type="pres">
      <dgm:prSet presAssocID="{BB38D456-89FF-45BB-9803-6B30B36AACB9}" presName="rootConnector" presStyleLbl="node1" presStyleIdx="3" presStyleCnt="4"/>
      <dgm:spPr/>
    </dgm:pt>
    <dgm:pt modelId="{FECB1FBB-D3A5-464E-A91C-971D9A42C899}" type="pres">
      <dgm:prSet presAssocID="{BB38D456-89FF-45BB-9803-6B30B36AACB9}" presName="childShape" presStyleCnt="0"/>
      <dgm:spPr/>
    </dgm:pt>
  </dgm:ptLst>
  <dgm:cxnLst>
    <dgm:cxn modelId="{1A1E0818-8BC6-4A02-9D1E-E295C53E254E}" type="presOf" srcId="{699E814A-C7BB-45C9-8528-BC8893110D3A}" destId="{405FCD6E-D4E8-41FA-B6A2-E4BB402E06BE}" srcOrd="0" destOrd="0" presId="urn:microsoft.com/office/officeart/2005/8/layout/hierarchy3"/>
    <dgm:cxn modelId="{B1BB7568-5333-44BF-B6BD-938932D55139}" type="presOf" srcId="{6A3A96B7-CBB0-421E-8348-37E89F9DCC08}" destId="{3028E8D7-EA6F-4EA7-978A-43633D6AEAF6}" srcOrd="0" destOrd="0" presId="urn:microsoft.com/office/officeart/2005/8/layout/hierarchy3"/>
    <dgm:cxn modelId="{79293258-1F1D-481C-BEF0-DEB360FD8894}" srcId="{E0832AB2-8936-4470-B909-BE7402322893}" destId="{6A3A96B7-CBB0-421E-8348-37E89F9DCC08}" srcOrd="0" destOrd="0" parTransId="{04AE0A4E-B07C-4F7C-9018-F5F08434BBB8}" sibTransId="{7E53CCB1-1282-4A85-8552-9211D16E0FF6}"/>
    <dgm:cxn modelId="{9431497A-9835-404F-8A09-7068AAA8F50A}" type="presOf" srcId="{E0832AB2-8936-4470-B909-BE7402322893}" destId="{8A865662-0E1F-48A4-A993-51A2BB9B2E4F}" srcOrd="0" destOrd="0" presId="urn:microsoft.com/office/officeart/2005/8/layout/hierarchy3"/>
    <dgm:cxn modelId="{5C8C1C89-64B1-4A8F-84FD-D3CEC8F0FBFB}" srcId="{E0832AB2-8936-4470-B909-BE7402322893}" destId="{BB38D456-89FF-45BB-9803-6B30B36AACB9}" srcOrd="3" destOrd="0" parTransId="{1AD6F811-8452-48AE-A0E3-1CAC1CBEC7F8}" sibTransId="{C82D3F18-CB81-49C6-A3EA-F19001DD8F8A}"/>
    <dgm:cxn modelId="{CC528B8E-AA26-4738-8842-B207932A21D5}" type="presOf" srcId="{BB38D456-89FF-45BB-9803-6B30B36AACB9}" destId="{8C5134CD-97C1-4A5D-8A99-397EA240E35C}" srcOrd="0" destOrd="0" presId="urn:microsoft.com/office/officeart/2005/8/layout/hierarchy3"/>
    <dgm:cxn modelId="{8E448EA0-A335-4286-98A7-8350A9806306}" type="presOf" srcId="{CE78E4BB-83F8-47E6-A961-7AC133F50D50}" destId="{0BCE1037-9706-410D-834A-ECEC4388E735}" srcOrd="0" destOrd="0" presId="urn:microsoft.com/office/officeart/2005/8/layout/hierarchy3"/>
    <dgm:cxn modelId="{B3EB14C0-37D9-4E1E-B1F1-D77AF15ADB17}" srcId="{E0832AB2-8936-4470-B909-BE7402322893}" destId="{699E814A-C7BB-45C9-8528-BC8893110D3A}" srcOrd="2" destOrd="0" parTransId="{315CA7EE-92C9-4D75-994E-DB8B3B65E079}" sibTransId="{5E170A91-AAF4-41A0-98AF-36E7EF8A8185}"/>
    <dgm:cxn modelId="{AE580DDA-90E7-4734-AB7C-C1348C4BD1E7}" srcId="{E0832AB2-8936-4470-B909-BE7402322893}" destId="{CE78E4BB-83F8-47E6-A961-7AC133F50D50}" srcOrd="1" destOrd="0" parTransId="{9954E93C-DB74-4489-A2EB-C3560DD8465B}" sibTransId="{26DCD576-8567-48DF-8A0D-00AF7A1DFC6D}"/>
    <dgm:cxn modelId="{B735ECDB-F431-41D7-B5EB-7C8389FBDFD6}" type="presOf" srcId="{699E814A-C7BB-45C9-8528-BC8893110D3A}" destId="{145781A5-5489-4E99-8DDD-A5C31F300089}" srcOrd="1" destOrd="0" presId="urn:microsoft.com/office/officeart/2005/8/layout/hierarchy3"/>
    <dgm:cxn modelId="{384373DD-C986-4CA9-A0DB-89E762222F0D}" type="presOf" srcId="{6A3A96B7-CBB0-421E-8348-37E89F9DCC08}" destId="{7E96EBE4-03A1-4197-A609-8D826601ABC1}" srcOrd="1" destOrd="0" presId="urn:microsoft.com/office/officeart/2005/8/layout/hierarchy3"/>
    <dgm:cxn modelId="{5495CCE2-1673-4E88-9A5E-57DDFB70BC3C}" type="presOf" srcId="{BB38D456-89FF-45BB-9803-6B30B36AACB9}" destId="{E785B7E3-F502-42E2-BE10-1B2C6EE54F76}" srcOrd="1" destOrd="0" presId="urn:microsoft.com/office/officeart/2005/8/layout/hierarchy3"/>
    <dgm:cxn modelId="{E284C6F6-1A3F-499B-8EAB-E8CE265967BA}" type="presOf" srcId="{CE78E4BB-83F8-47E6-A961-7AC133F50D50}" destId="{26658136-CA3D-42D7-A36B-88198D905A09}" srcOrd="1" destOrd="0" presId="urn:microsoft.com/office/officeart/2005/8/layout/hierarchy3"/>
    <dgm:cxn modelId="{61A8217F-96E9-4BAA-A1E0-D8AA7A509C9C}" type="presParOf" srcId="{8A865662-0E1F-48A4-A993-51A2BB9B2E4F}" destId="{EAC5ADFE-339A-4113-97C8-2B160FB55301}" srcOrd="0" destOrd="0" presId="urn:microsoft.com/office/officeart/2005/8/layout/hierarchy3"/>
    <dgm:cxn modelId="{7613275C-A0D6-4EF6-B31A-B65540E57CFB}" type="presParOf" srcId="{EAC5ADFE-339A-4113-97C8-2B160FB55301}" destId="{F7FD8F5A-9E67-42AB-81D8-27CA125220BB}" srcOrd="0" destOrd="0" presId="urn:microsoft.com/office/officeart/2005/8/layout/hierarchy3"/>
    <dgm:cxn modelId="{585E41AC-2740-4B8E-87F9-86B474095BBD}" type="presParOf" srcId="{F7FD8F5A-9E67-42AB-81D8-27CA125220BB}" destId="{3028E8D7-EA6F-4EA7-978A-43633D6AEAF6}" srcOrd="0" destOrd="0" presId="urn:microsoft.com/office/officeart/2005/8/layout/hierarchy3"/>
    <dgm:cxn modelId="{FC964F3F-3CD1-4826-B7CD-BDE6731DA5AF}" type="presParOf" srcId="{F7FD8F5A-9E67-42AB-81D8-27CA125220BB}" destId="{7E96EBE4-03A1-4197-A609-8D826601ABC1}" srcOrd="1" destOrd="0" presId="urn:microsoft.com/office/officeart/2005/8/layout/hierarchy3"/>
    <dgm:cxn modelId="{C3B81C11-C670-484E-A374-0401397E49E6}" type="presParOf" srcId="{EAC5ADFE-339A-4113-97C8-2B160FB55301}" destId="{FD32282A-0269-4D8F-A4C8-0AC524E4BE98}" srcOrd="1" destOrd="0" presId="urn:microsoft.com/office/officeart/2005/8/layout/hierarchy3"/>
    <dgm:cxn modelId="{E341820C-E79E-431E-8B54-90529DAC17CF}" type="presParOf" srcId="{8A865662-0E1F-48A4-A993-51A2BB9B2E4F}" destId="{4A7754E5-4AF7-4EF3-80D7-CE8DA9A463B0}" srcOrd="1" destOrd="0" presId="urn:microsoft.com/office/officeart/2005/8/layout/hierarchy3"/>
    <dgm:cxn modelId="{8FDC9BB2-9B10-4D96-86A1-F2CEDA771BEC}" type="presParOf" srcId="{4A7754E5-4AF7-4EF3-80D7-CE8DA9A463B0}" destId="{9FB9EDC3-647D-443D-8F9A-912D7651812C}" srcOrd="0" destOrd="0" presId="urn:microsoft.com/office/officeart/2005/8/layout/hierarchy3"/>
    <dgm:cxn modelId="{D3AFDFCB-4C6E-4611-BC4A-12EDAF1079EE}" type="presParOf" srcId="{9FB9EDC3-647D-443D-8F9A-912D7651812C}" destId="{0BCE1037-9706-410D-834A-ECEC4388E735}" srcOrd="0" destOrd="0" presId="urn:microsoft.com/office/officeart/2005/8/layout/hierarchy3"/>
    <dgm:cxn modelId="{EAF80534-F4C5-43E7-AAC8-CFDCF1BF4496}" type="presParOf" srcId="{9FB9EDC3-647D-443D-8F9A-912D7651812C}" destId="{26658136-CA3D-42D7-A36B-88198D905A09}" srcOrd="1" destOrd="0" presId="urn:microsoft.com/office/officeart/2005/8/layout/hierarchy3"/>
    <dgm:cxn modelId="{CDF54187-655A-4EF6-B3B1-CE81B0392EC2}" type="presParOf" srcId="{4A7754E5-4AF7-4EF3-80D7-CE8DA9A463B0}" destId="{F820BF47-1A0C-43F5-AAAD-6ACB2E9AD490}" srcOrd="1" destOrd="0" presId="urn:microsoft.com/office/officeart/2005/8/layout/hierarchy3"/>
    <dgm:cxn modelId="{9AECAAFC-9667-4D11-9A0C-883A96F4955B}" type="presParOf" srcId="{8A865662-0E1F-48A4-A993-51A2BB9B2E4F}" destId="{5194E25F-D379-447F-929A-993DB7FDEBB6}" srcOrd="2" destOrd="0" presId="urn:microsoft.com/office/officeart/2005/8/layout/hierarchy3"/>
    <dgm:cxn modelId="{CDB3A7B7-D579-4F0A-B250-CF11F10931A1}" type="presParOf" srcId="{5194E25F-D379-447F-929A-993DB7FDEBB6}" destId="{340FD182-E020-4339-8DC5-CEFA222C64AC}" srcOrd="0" destOrd="0" presId="urn:microsoft.com/office/officeart/2005/8/layout/hierarchy3"/>
    <dgm:cxn modelId="{A18CDA89-75E1-4009-8662-12823BE0C735}" type="presParOf" srcId="{340FD182-E020-4339-8DC5-CEFA222C64AC}" destId="{405FCD6E-D4E8-41FA-B6A2-E4BB402E06BE}" srcOrd="0" destOrd="0" presId="urn:microsoft.com/office/officeart/2005/8/layout/hierarchy3"/>
    <dgm:cxn modelId="{39F44687-47CC-4847-B5FA-9171626C02EE}" type="presParOf" srcId="{340FD182-E020-4339-8DC5-CEFA222C64AC}" destId="{145781A5-5489-4E99-8DDD-A5C31F300089}" srcOrd="1" destOrd="0" presId="urn:microsoft.com/office/officeart/2005/8/layout/hierarchy3"/>
    <dgm:cxn modelId="{1739F4D7-7A71-46AD-AF18-AE4507282747}" type="presParOf" srcId="{5194E25F-D379-447F-929A-993DB7FDEBB6}" destId="{4DD10E36-D14C-490A-BF06-A6B3FAFA273E}" srcOrd="1" destOrd="0" presId="urn:microsoft.com/office/officeart/2005/8/layout/hierarchy3"/>
    <dgm:cxn modelId="{068BC3C5-4BFA-4DCA-883A-52FFA4FC7135}" type="presParOf" srcId="{8A865662-0E1F-48A4-A993-51A2BB9B2E4F}" destId="{C9B5881D-401D-4DFF-ADCD-A76BC6719BD1}" srcOrd="3" destOrd="0" presId="urn:microsoft.com/office/officeart/2005/8/layout/hierarchy3"/>
    <dgm:cxn modelId="{C65A04CF-331A-4999-B842-9651C3153CDB}" type="presParOf" srcId="{C9B5881D-401D-4DFF-ADCD-A76BC6719BD1}" destId="{3A20517E-5B01-4A3D-B6A4-42B27CCE0F77}" srcOrd="0" destOrd="0" presId="urn:microsoft.com/office/officeart/2005/8/layout/hierarchy3"/>
    <dgm:cxn modelId="{D3B3F63B-8FA7-4795-B320-E50599E40129}" type="presParOf" srcId="{3A20517E-5B01-4A3D-B6A4-42B27CCE0F77}" destId="{8C5134CD-97C1-4A5D-8A99-397EA240E35C}" srcOrd="0" destOrd="0" presId="urn:microsoft.com/office/officeart/2005/8/layout/hierarchy3"/>
    <dgm:cxn modelId="{46962050-7F6F-48CC-9B66-DDECEE9590AA}" type="presParOf" srcId="{3A20517E-5B01-4A3D-B6A4-42B27CCE0F77}" destId="{E785B7E3-F502-42E2-BE10-1B2C6EE54F76}" srcOrd="1" destOrd="0" presId="urn:microsoft.com/office/officeart/2005/8/layout/hierarchy3"/>
    <dgm:cxn modelId="{2AA459FA-75DB-4EFA-B026-73AF51A19058}" type="presParOf" srcId="{C9B5881D-401D-4DFF-ADCD-A76BC6719BD1}" destId="{FECB1FBB-D3A5-464E-A91C-971D9A42C899}" srcOrd="1" destOrd="0" presId="urn:microsoft.com/office/officeart/2005/8/layout/hierarchy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0832AB2-8936-4470-B909-BE7402322893}" type="doc">
      <dgm:prSet loTypeId="urn:microsoft.com/office/officeart/2005/8/layout/hierarchy3" loCatId="hierarchy" qsTypeId="urn:microsoft.com/office/officeart/2005/8/quickstyle/simple1" qsCatId="simple" csTypeId="urn:microsoft.com/office/officeart/2005/8/colors/colorful1" csCatId="colorful" phldr="1"/>
      <dgm:spPr/>
      <dgm:t>
        <a:bodyPr/>
        <a:lstStyle/>
        <a:p>
          <a:endParaRPr lang="en-US"/>
        </a:p>
      </dgm:t>
    </dgm:pt>
    <dgm:pt modelId="{6A3A96B7-CBB0-421E-8348-37E89F9DCC08}">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Think like a human?</a:t>
          </a:r>
        </a:p>
      </dgm:t>
    </dgm:pt>
    <dgm:pt modelId="{04AE0A4E-B07C-4F7C-9018-F5F08434BBB8}" type="parTrans" cxnId="{79293258-1F1D-481C-BEF0-DEB360FD8894}">
      <dgm:prSet/>
      <dgm:spPr/>
      <dgm:t>
        <a:bodyPr/>
        <a:lstStyle/>
        <a:p>
          <a:endParaRPr lang="en-US"/>
        </a:p>
      </dgm:t>
    </dgm:pt>
    <dgm:pt modelId="{7E53CCB1-1282-4A85-8552-9211D16E0FF6}" type="sibTrans" cxnId="{79293258-1F1D-481C-BEF0-DEB360FD8894}">
      <dgm:prSet/>
      <dgm:spPr/>
      <dgm:t>
        <a:bodyPr/>
        <a:lstStyle/>
        <a:p>
          <a:endParaRPr lang="en-US"/>
        </a:p>
      </dgm:t>
    </dgm:pt>
    <dgm:pt modelId="{CE78E4BB-83F8-47E6-A961-7AC133F50D50}">
      <dgm:prSet>
        <dgm:style>
          <a:lnRef idx="3">
            <a:schemeClr val="lt1"/>
          </a:lnRef>
          <a:fillRef idx="1">
            <a:schemeClr val="accent6"/>
          </a:fillRef>
          <a:effectRef idx="1">
            <a:schemeClr val="accent6"/>
          </a:effectRef>
          <a:fontRef idx="minor">
            <a:schemeClr val="lt1"/>
          </a:fontRef>
        </dgm:style>
      </dgm:prSet>
      <dgm:spPr/>
      <dgm:t>
        <a:bodyPr/>
        <a:lstStyle/>
        <a:p>
          <a:r>
            <a:rPr lang="en-US" dirty="0"/>
            <a:t>Act like a human?</a:t>
          </a:r>
        </a:p>
      </dgm:t>
    </dgm:pt>
    <dgm:pt modelId="{9954E93C-DB74-4489-A2EB-C3560DD8465B}" type="parTrans" cxnId="{AE580DDA-90E7-4734-AB7C-C1348C4BD1E7}">
      <dgm:prSet/>
      <dgm:spPr/>
      <dgm:t>
        <a:bodyPr/>
        <a:lstStyle/>
        <a:p>
          <a:endParaRPr lang="en-US"/>
        </a:p>
      </dgm:t>
    </dgm:pt>
    <dgm:pt modelId="{26DCD576-8567-48DF-8A0D-00AF7A1DFC6D}" type="sibTrans" cxnId="{AE580DDA-90E7-4734-AB7C-C1348C4BD1E7}">
      <dgm:prSet/>
      <dgm:spPr/>
      <dgm:t>
        <a:bodyPr/>
        <a:lstStyle/>
        <a:p>
          <a:endParaRPr lang="en-US"/>
        </a:p>
      </dgm:t>
    </dgm:pt>
    <dgm:pt modelId="{699E814A-C7BB-45C9-8528-BC8893110D3A}">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Think rationally?</a:t>
          </a:r>
        </a:p>
      </dgm:t>
    </dgm:pt>
    <dgm:pt modelId="{315CA7EE-92C9-4D75-994E-DB8B3B65E079}" type="parTrans" cxnId="{B3EB14C0-37D9-4E1E-B1F1-D77AF15ADB17}">
      <dgm:prSet/>
      <dgm:spPr/>
      <dgm:t>
        <a:bodyPr/>
        <a:lstStyle/>
        <a:p>
          <a:endParaRPr lang="en-US"/>
        </a:p>
      </dgm:t>
    </dgm:pt>
    <dgm:pt modelId="{5E170A91-AAF4-41A0-98AF-36E7EF8A8185}" type="sibTrans" cxnId="{B3EB14C0-37D9-4E1E-B1F1-D77AF15ADB17}">
      <dgm:prSet/>
      <dgm:spPr/>
      <dgm:t>
        <a:bodyPr/>
        <a:lstStyle/>
        <a:p>
          <a:endParaRPr lang="en-US"/>
        </a:p>
      </dgm:t>
    </dgm:pt>
    <dgm:pt modelId="{BB38D456-89FF-45BB-9803-6B30B36AACB9}">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Act rationally?</a:t>
          </a:r>
        </a:p>
      </dgm:t>
    </dgm:pt>
    <dgm:pt modelId="{1AD6F811-8452-48AE-A0E3-1CAC1CBEC7F8}" type="parTrans" cxnId="{5C8C1C89-64B1-4A8F-84FD-D3CEC8F0FBFB}">
      <dgm:prSet/>
      <dgm:spPr/>
      <dgm:t>
        <a:bodyPr/>
        <a:lstStyle/>
        <a:p>
          <a:endParaRPr lang="en-US"/>
        </a:p>
      </dgm:t>
    </dgm:pt>
    <dgm:pt modelId="{C82D3F18-CB81-49C6-A3EA-F19001DD8F8A}" type="sibTrans" cxnId="{5C8C1C89-64B1-4A8F-84FD-D3CEC8F0FBFB}">
      <dgm:prSet/>
      <dgm:spPr/>
      <dgm:t>
        <a:bodyPr/>
        <a:lstStyle/>
        <a:p>
          <a:endParaRPr lang="en-US"/>
        </a:p>
      </dgm:t>
    </dgm:pt>
    <dgm:pt modelId="{8A865662-0E1F-48A4-A993-51A2BB9B2E4F}" type="pres">
      <dgm:prSet presAssocID="{E0832AB2-8936-4470-B909-BE7402322893}" presName="diagram" presStyleCnt="0">
        <dgm:presLayoutVars>
          <dgm:chPref val="1"/>
          <dgm:dir/>
          <dgm:animOne val="branch"/>
          <dgm:animLvl val="lvl"/>
          <dgm:resizeHandles/>
        </dgm:presLayoutVars>
      </dgm:prSet>
      <dgm:spPr/>
    </dgm:pt>
    <dgm:pt modelId="{EAC5ADFE-339A-4113-97C8-2B160FB55301}" type="pres">
      <dgm:prSet presAssocID="{6A3A96B7-CBB0-421E-8348-37E89F9DCC08}" presName="root" presStyleCnt="0"/>
      <dgm:spPr/>
    </dgm:pt>
    <dgm:pt modelId="{F7FD8F5A-9E67-42AB-81D8-27CA125220BB}" type="pres">
      <dgm:prSet presAssocID="{6A3A96B7-CBB0-421E-8348-37E89F9DCC08}" presName="rootComposite" presStyleCnt="0"/>
      <dgm:spPr/>
    </dgm:pt>
    <dgm:pt modelId="{3028E8D7-EA6F-4EA7-978A-43633D6AEAF6}" type="pres">
      <dgm:prSet presAssocID="{6A3A96B7-CBB0-421E-8348-37E89F9DCC08}" presName="rootText" presStyleLbl="node1" presStyleIdx="0" presStyleCnt="4"/>
      <dgm:spPr/>
    </dgm:pt>
    <dgm:pt modelId="{7E96EBE4-03A1-4197-A609-8D826601ABC1}" type="pres">
      <dgm:prSet presAssocID="{6A3A96B7-CBB0-421E-8348-37E89F9DCC08}" presName="rootConnector" presStyleLbl="node1" presStyleIdx="0" presStyleCnt="4"/>
      <dgm:spPr/>
    </dgm:pt>
    <dgm:pt modelId="{FD32282A-0269-4D8F-A4C8-0AC524E4BE98}" type="pres">
      <dgm:prSet presAssocID="{6A3A96B7-CBB0-421E-8348-37E89F9DCC08}" presName="childShape" presStyleCnt="0"/>
      <dgm:spPr/>
    </dgm:pt>
    <dgm:pt modelId="{4A7754E5-4AF7-4EF3-80D7-CE8DA9A463B0}" type="pres">
      <dgm:prSet presAssocID="{CE78E4BB-83F8-47E6-A961-7AC133F50D50}" presName="root" presStyleCnt="0"/>
      <dgm:spPr/>
    </dgm:pt>
    <dgm:pt modelId="{9FB9EDC3-647D-443D-8F9A-912D7651812C}" type="pres">
      <dgm:prSet presAssocID="{CE78E4BB-83F8-47E6-A961-7AC133F50D50}" presName="rootComposite" presStyleCnt="0"/>
      <dgm:spPr/>
    </dgm:pt>
    <dgm:pt modelId="{0BCE1037-9706-410D-834A-ECEC4388E735}" type="pres">
      <dgm:prSet presAssocID="{CE78E4BB-83F8-47E6-A961-7AC133F50D50}" presName="rootText" presStyleLbl="node1" presStyleIdx="1" presStyleCnt="4"/>
      <dgm:spPr/>
    </dgm:pt>
    <dgm:pt modelId="{26658136-CA3D-42D7-A36B-88198D905A09}" type="pres">
      <dgm:prSet presAssocID="{CE78E4BB-83F8-47E6-A961-7AC133F50D50}" presName="rootConnector" presStyleLbl="node1" presStyleIdx="1" presStyleCnt="4"/>
      <dgm:spPr/>
    </dgm:pt>
    <dgm:pt modelId="{F820BF47-1A0C-43F5-AAAD-6ACB2E9AD490}" type="pres">
      <dgm:prSet presAssocID="{CE78E4BB-83F8-47E6-A961-7AC133F50D50}" presName="childShape" presStyleCnt="0"/>
      <dgm:spPr/>
    </dgm:pt>
    <dgm:pt modelId="{5194E25F-D379-447F-929A-993DB7FDEBB6}" type="pres">
      <dgm:prSet presAssocID="{699E814A-C7BB-45C9-8528-BC8893110D3A}" presName="root" presStyleCnt="0"/>
      <dgm:spPr/>
    </dgm:pt>
    <dgm:pt modelId="{340FD182-E020-4339-8DC5-CEFA222C64AC}" type="pres">
      <dgm:prSet presAssocID="{699E814A-C7BB-45C9-8528-BC8893110D3A}" presName="rootComposite" presStyleCnt="0"/>
      <dgm:spPr/>
    </dgm:pt>
    <dgm:pt modelId="{405FCD6E-D4E8-41FA-B6A2-E4BB402E06BE}" type="pres">
      <dgm:prSet presAssocID="{699E814A-C7BB-45C9-8528-BC8893110D3A}" presName="rootText" presStyleLbl="node1" presStyleIdx="2" presStyleCnt="4"/>
      <dgm:spPr/>
    </dgm:pt>
    <dgm:pt modelId="{145781A5-5489-4E99-8DDD-A5C31F300089}" type="pres">
      <dgm:prSet presAssocID="{699E814A-C7BB-45C9-8528-BC8893110D3A}" presName="rootConnector" presStyleLbl="node1" presStyleIdx="2" presStyleCnt="4"/>
      <dgm:spPr/>
    </dgm:pt>
    <dgm:pt modelId="{4DD10E36-D14C-490A-BF06-A6B3FAFA273E}" type="pres">
      <dgm:prSet presAssocID="{699E814A-C7BB-45C9-8528-BC8893110D3A}" presName="childShape" presStyleCnt="0"/>
      <dgm:spPr/>
    </dgm:pt>
    <dgm:pt modelId="{C9B5881D-401D-4DFF-ADCD-A76BC6719BD1}" type="pres">
      <dgm:prSet presAssocID="{BB38D456-89FF-45BB-9803-6B30B36AACB9}" presName="root" presStyleCnt="0"/>
      <dgm:spPr/>
    </dgm:pt>
    <dgm:pt modelId="{3A20517E-5B01-4A3D-B6A4-42B27CCE0F77}" type="pres">
      <dgm:prSet presAssocID="{BB38D456-89FF-45BB-9803-6B30B36AACB9}" presName="rootComposite" presStyleCnt="0"/>
      <dgm:spPr/>
    </dgm:pt>
    <dgm:pt modelId="{8C5134CD-97C1-4A5D-8A99-397EA240E35C}" type="pres">
      <dgm:prSet presAssocID="{BB38D456-89FF-45BB-9803-6B30B36AACB9}" presName="rootText" presStyleLbl="node1" presStyleIdx="3" presStyleCnt="4"/>
      <dgm:spPr/>
    </dgm:pt>
    <dgm:pt modelId="{E785B7E3-F502-42E2-BE10-1B2C6EE54F76}" type="pres">
      <dgm:prSet presAssocID="{BB38D456-89FF-45BB-9803-6B30B36AACB9}" presName="rootConnector" presStyleLbl="node1" presStyleIdx="3" presStyleCnt="4"/>
      <dgm:spPr/>
    </dgm:pt>
    <dgm:pt modelId="{FECB1FBB-D3A5-464E-A91C-971D9A42C899}" type="pres">
      <dgm:prSet presAssocID="{BB38D456-89FF-45BB-9803-6B30B36AACB9}" presName="childShape" presStyleCnt="0"/>
      <dgm:spPr/>
    </dgm:pt>
  </dgm:ptLst>
  <dgm:cxnLst>
    <dgm:cxn modelId="{1A1E0818-8BC6-4A02-9D1E-E295C53E254E}" type="presOf" srcId="{699E814A-C7BB-45C9-8528-BC8893110D3A}" destId="{405FCD6E-D4E8-41FA-B6A2-E4BB402E06BE}" srcOrd="0" destOrd="0" presId="urn:microsoft.com/office/officeart/2005/8/layout/hierarchy3"/>
    <dgm:cxn modelId="{B1BB7568-5333-44BF-B6BD-938932D55139}" type="presOf" srcId="{6A3A96B7-CBB0-421E-8348-37E89F9DCC08}" destId="{3028E8D7-EA6F-4EA7-978A-43633D6AEAF6}" srcOrd="0" destOrd="0" presId="urn:microsoft.com/office/officeart/2005/8/layout/hierarchy3"/>
    <dgm:cxn modelId="{79293258-1F1D-481C-BEF0-DEB360FD8894}" srcId="{E0832AB2-8936-4470-B909-BE7402322893}" destId="{6A3A96B7-CBB0-421E-8348-37E89F9DCC08}" srcOrd="0" destOrd="0" parTransId="{04AE0A4E-B07C-4F7C-9018-F5F08434BBB8}" sibTransId="{7E53CCB1-1282-4A85-8552-9211D16E0FF6}"/>
    <dgm:cxn modelId="{9431497A-9835-404F-8A09-7068AAA8F50A}" type="presOf" srcId="{E0832AB2-8936-4470-B909-BE7402322893}" destId="{8A865662-0E1F-48A4-A993-51A2BB9B2E4F}" srcOrd="0" destOrd="0" presId="urn:microsoft.com/office/officeart/2005/8/layout/hierarchy3"/>
    <dgm:cxn modelId="{5C8C1C89-64B1-4A8F-84FD-D3CEC8F0FBFB}" srcId="{E0832AB2-8936-4470-B909-BE7402322893}" destId="{BB38D456-89FF-45BB-9803-6B30B36AACB9}" srcOrd="3" destOrd="0" parTransId="{1AD6F811-8452-48AE-A0E3-1CAC1CBEC7F8}" sibTransId="{C82D3F18-CB81-49C6-A3EA-F19001DD8F8A}"/>
    <dgm:cxn modelId="{CC528B8E-AA26-4738-8842-B207932A21D5}" type="presOf" srcId="{BB38D456-89FF-45BB-9803-6B30B36AACB9}" destId="{8C5134CD-97C1-4A5D-8A99-397EA240E35C}" srcOrd="0" destOrd="0" presId="urn:microsoft.com/office/officeart/2005/8/layout/hierarchy3"/>
    <dgm:cxn modelId="{8E448EA0-A335-4286-98A7-8350A9806306}" type="presOf" srcId="{CE78E4BB-83F8-47E6-A961-7AC133F50D50}" destId="{0BCE1037-9706-410D-834A-ECEC4388E735}" srcOrd="0" destOrd="0" presId="urn:microsoft.com/office/officeart/2005/8/layout/hierarchy3"/>
    <dgm:cxn modelId="{B3EB14C0-37D9-4E1E-B1F1-D77AF15ADB17}" srcId="{E0832AB2-8936-4470-B909-BE7402322893}" destId="{699E814A-C7BB-45C9-8528-BC8893110D3A}" srcOrd="2" destOrd="0" parTransId="{315CA7EE-92C9-4D75-994E-DB8B3B65E079}" sibTransId="{5E170A91-AAF4-41A0-98AF-36E7EF8A8185}"/>
    <dgm:cxn modelId="{AE580DDA-90E7-4734-AB7C-C1348C4BD1E7}" srcId="{E0832AB2-8936-4470-B909-BE7402322893}" destId="{CE78E4BB-83F8-47E6-A961-7AC133F50D50}" srcOrd="1" destOrd="0" parTransId="{9954E93C-DB74-4489-A2EB-C3560DD8465B}" sibTransId="{26DCD576-8567-48DF-8A0D-00AF7A1DFC6D}"/>
    <dgm:cxn modelId="{B735ECDB-F431-41D7-B5EB-7C8389FBDFD6}" type="presOf" srcId="{699E814A-C7BB-45C9-8528-BC8893110D3A}" destId="{145781A5-5489-4E99-8DDD-A5C31F300089}" srcOrd="1" destOrd="0" presId="urn:microsoft.com/office/officeart/2005/8/layout/hierarchy3"/>
    <dgm:cxn modelId="{384373DD-C986-4CA9-A0DB-89E762222F0D}" type="presOf" srcId="{6A3A96B7-CBB0-421E-8348-37E89F9DCC08}" destId="{7E96EBE4-03A1-4197-A609-8D826601ABC1}" srcOrd="1" destOrd="0" presId="urn:microsoft.com/office/officeart/2005/8/layout/hierarchy3"/>
    <dgm:cxn modelId="{5495CCE2-1673-4E88-9A5E-57DDFB70BC3C}" type="presOf" srcId="{BB38D456-89FF-45BB-9803-6B30B36AACB9}" destId="{E785B7E3-F502-42E2-BE10-1B2C6EE54F76}" srcOrd="1" destOrd="0" presId="urn:microsoft.com/office/officeart/2005/8/layout/hierarchy3"/>
    <dgm:cxn modelId="{E284C6F6-1A3F-499B-8EAB-E8CE265967BA}" type="presOf" srcId="{CE78E4BB-83F8-47E6-A961-7AC133F50D50}" destId="{26658136-CA3D-42D7-A36B-88198D905A09}" srcOrd="1" destOrd="0" presId="urn:microsoft.com/office/officeart/2005/8/layout/hierarchy3"/>
    <dgm:cxn modelId="{61A8217F-96E9-4BAA-A1E0-D8AA7A509C9C}" type="presParOf" srcId="{8A865662-0E1F-48A4-A993-51A2BB9B2E4F}" destId="{EAC5ADFE-339A-4113-97C8-2B160FB55301}" srcOrd="0" destOrd="0" presId="urn:microsoft.com/office/officeart/2005/8/layout/hierarchy3"/>
    <dgm:cxn modelId="{7613275C-A0D6-4EF6-B31A-B65540E57CFB}" type="presParOf" srcId="{EAC5ADFE-339A-4113-97C8-2B160FB55301}" destId="{F7FD8F5A-9E67-42AB-81D8-27CA125220BB}" srcOrd="0" destOrd="0" presId="urn:microsoft.com/office/officeart/2005/8/layout/hierarchy3"/>
    <dgm:cxn modelId="{585E41AC-2740-4B8E-87F9-86B474095BBD}" type="presParOf" srcId="{F7FD8F5A-9E67-42AB-81D8-27CA125220BB}" destId="{3028E8D7-EA6F-4EA7-978A-43633D6AEAF6}" srcOrd="0" destOrd="0" presId="urn:microsoft.com/office/officeart/2005/8/layout/hierarchy3"/>
    <dgm:cxn modelId="{FC964F3F-3CD1-4826-B7CD-BDE6731DA5AF}" type="presParOf" srcId="{F7FD8F5A-9E67-42AB-81D8-27CA125220BB}" destId="{7E96EBE4-03A1-4197-A609-8D826601ABC1}" srcOrd="1" destOrd="0" presId="urn:microsoft.com/office/officeart/2005/8/layout/hierarchy3"/>
    <dgm:cxn modelId="{C3B81C11-C670-484E-A374-0401397E49E6}" type="presParOf" srcId="{EAC5ADFE-339A-4113-97C8-2B160FB55301}" destId="{FD32282A-0269-4D8F-A4C8-0AC524E4BE98}" srcOrd="1" destOrd="0" presId="urn:microsoft.com/office/officeart/2005/8/layout/hierarchy3"/>
    <dgm:cxn modelId="{E341820C-E79E-431E-8B54-90529DAC17CF}" type="presParOf" srcId="{8A865662-0E1F-48A4-A993-51A2BB9B2E4F}" destId="{4A7754E5-4AF7-4EF3-80D7-CE8DA9A463B0}" srcOrd="1" destOrd="0" presId="urn:microsoft.com/office/officeart/2005/8/layout/hierarchy3"/>
    <dgm:cxn modelId="{8FDC9BB2-9B10-4D96-86A1-F2CEDA771BEC}" type="presParOf" srcId="{4A7754E5-4AF7-4EF3-80D7-CE8DA9A463B0}" destId="{9FB9EDC3-647D-443D-8F9A-912D7651812C}" srcOrd="0" destOrd="0" presId="urn:microsoft.com/office/officeart/2005/8/layout/hierarchy3"/>
    <dgm:cxn modelId="{D3AFDFCB-4C6E-4611-BC4A-12EDAF1079EE}" type="presParOf" srcId="{9FB9EDC3-647D-443D-8F9A-912D7651812C}" destId="{0BCE1037-9706-410D-834A-ECEC4388E735}" srcOrd="0" destOrd="0" presId="urn:microsoft.com/office/officeart/2005/8/layout/hierarchy3"/>
    <dgm:cxn modelId="{EAF80534-F4C5-43E7-AAC8-CFDCF1BF4496}" type="presParOf" srcId="{9FB9EDC3-647D-443D-8F9A-912D7651812C}" destId="{26658136-CA3D-42D7-A36B-88198D905A09}" srcOrd="1" destOrd="0" presId="urn:microsoft.com/office/officeart/2005/8/layout/hierarchy3"/>
    <dgm:cxn modelId="{CDF54187-655A-4EF6-B3B1-CE81B0392EC2}" type="presParOf" srcId="{4A7754E5-4AF7-4EF3-80D7-CE8DA9A463B0}" destId="{F820BF47-1A0C-43F5-AAAD-6ACB2E9AD490}" srcOrd="1" destOrd="0" presId="urn:microsoft.com/office/officeart/2005/8/layout/hierarchy3"/>
    <dgm:cxn modelId="{9AECAAFC-9667-4D11-9A0C-883A96F4955B}" type="presParOf" srcId="{8A865662-0E1F-48A4-A993-51A2BB9B2E4F}" destId="{5194E25F-D379-447F-929A-993DB7FDEBB6}" srcOrd="2" destOrd="0" presId="urn:microsoft.com/office/officeart/2005/8/layout/hierarchy3"/>
    <dgm:cxn modelId="{CDB3A7B7-D579-4F0A-B250-CF11F10931A1}" type="presParOf" srcId="{5194E25F-D379-447F-929A-993DB7FDEBB6}" destId="{340FD182-E020-4339-8DC5-CEFA222C64AC}" srcOrd="0" destOrd="0" presId="urn:microsoft.com/office/officeart/2005/8/layout/hierarchy3"/>
    <dgm:cxn modelId="{A18CDA89-75E1-4009-8662-12823BE0C735}" type="presParOf" srcId="{340FD182-E020-4339-8DC5-CEFA222C64AC}" destId="{405FCD6E-D4E8-41FA-B6A2-E4BB402E06BE}" srcOrd="0" destOrd="0" presId="urn:microsoft.com/office/officeart/2005/8/layout/hierarchy3"/>
    <dgm:cxn modelId="{39F44687-47CC-4847-B5FA-9171626C02EE}" type="presParOf" srcId="{340FD182-E020-4339-8DC5-CEFA222C64AC}" destId="{145781A5-5489-4E99-8DDD-A5C31F300089}" srcOrd="1" destOrd="0" presId="urn:microsoft.com/office/officeart/2005/8/layout/hierarchy3"/>
    <dgm:cxn modelId="{1739F4D7-7A71-46AD-AF18-AE4507282747}" type="presParOf" srcId="{5194E25F-D379-447F-929A-993DB7FDEBB6}" destId="{4DD10E36-D14C-490A-BF06-A6B3FAFA273E}" srcOrd="1" destOrd="0" presId="urn:microsoft.com/office/officeart/2005/8/layout/hierarchy3"/>
    <dgm:cxn modelId="{068BC3C5-4BFA-4DCA-883A-52FFA4FC7135}" type="presParOf" srcId="{8A865662-0E1F-48A4-A993-51A2BB9B2E4F}" destId="{C9B5881D-401D-4DFF-ADCD-A76BC6719BD1}" srcOrd="3" destOrd="0" presId="urn:microsoft.com/office/officeart/2005/8/layout/hierarchy3"/>
    <dgm:cxn modelId="{C65A04CF-331A-4999-B842-9651C3153CDB}" type="presParOf" srcId="{C9B5881D-401D-4DFF-ADCD-A76BC6719BD1}" destId="{3A20517E-5B01-4A3D-B6A4-42B27CCE0F77}" srcOrd="0" destOrd="0" presId="urn:microsoft.com/office/officeart/2005/8/layout/hierarchy3"/>
    <dgm:cxn modelId="{D3B3F63B-8FA7-4795-B320-E50599E40129}" type="presParOf" srcId="{3A20517E-5B01-4A3D-B6A4-42B27CCE0F77}" destId="{8C5134CD-97C1-4A5D-8A99-397EA240E35C}" srcOrd="0" destOrd="0" presId="urn:microsoft.com/office/officeart/2005/8/layout/hierarchy3"/>
    <dgm:cxn modelId="{46962050-7F6F-48CC-9B66-DDECEE9590AA}" type="presParOf" srcId="{3A20517E-5B01-4A3D-B6A4-42B27CCE0F77}" destId="{E785B7E3-F502-42E2-BE10-1B2C6EE54F76}" srcOrd="1" destOrd="0" presId="urn:microsoft.com/office/officeart/2005/8/layout/hierarchy3"/>
    <dgm:cxn modelId="{2AA459FA-75DB-4EFA-B026-73AF51A19058}" type="presParOf" srcId="{C9B5881D-401D-4DFF-ADCD-A76BC6719BD1}" destId="{FECB1FBB-D3A5-464E-A91C-971D9A42C899}" srcOrd="1" destOrd="0" presId="urn:microsoft.com/office/officeart/2005/8/layout/hierarchy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0832AB2-8936-4470-B909-BE7402322893}" type="doc">
      <dgm:prSet loTypeId="urn:microsoft.com/office/officeart/2005/8/layout/hierarchy3" loCatId="hierarchy" qsTypeId="urn:microsoft.com/office/officeart/2005/8/quickstyle/simple1" qsCatId="simple" csTypeId="urn:microsoft.com/office/officeart/2005/8/colors/colorful1" csCatId="colorful" phldr="1"/>
      <dgm:spPr/>
      <dgm:t>
        <a:bodyPr/>
        <a:lstStyle/>
        <a:p>
          <a:endParaRPr lang="en-US"/>
        </a:p>
      </dgm:t>
    </dgm:pt>
    <dgm:pt modelId="{6A3A96B7-CBB0-421E-8348-37E89F9DCC08}">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Think like a human?</a:t>
          </a:r>
        </a:p>
      </dgm:t>
    </dgm:pt>
    <dgm:pt modelId="{04AE0A4E-B07C-4F7C-9018-F5F08434BBB8}" type="parTrans" cxnId="{79293258-1F1D-481C-BEF0-DEB360FD8894}">
      <dgm:prSet/>
      <dgm:spPr/>
      <dgm:t>
        <a:bodyPr/>
        <a:lstStyle/>
        <a:p>
          <a:endParaRPr lang="en-US"/>
        </a:p>
      </dgm:t>
    </dgm:pt>
    <dgm:pt modelId="{7E53CCB1-1282-4A85-8552-9211D16E0FF6}" type="sibTrans" cxnId="{79293258-1F1D-481C-BEF0-DEB360FD8894}">
      <dgm:prSet/>
      <dgm:spPr/>
      <dgm:t>
        <a:bodyPr/>
        <a:lstStyle/>
        <a:p>
          <a:endParaRPr lang="en-US"/>
        </a:p>
      </dgm:t>
    </dgm:pt>
    <dgm:pt modelId="{CE78E4BB-83F8-47E6-A961-7AC133F50D50}">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Act like a human?</a:t>
          </a:r>
        </a:p>
      </dgm:t>
    </dgm:pt>
    <dgm:pt modelId="{9954E93C-DB74-4489-A2EB-C3560DD8465B}" type="parTrans" cxnId="{AE580DDA-90E7-4734-AB7C-C1348C4BD1E7}">
      <dgm:prSet/>
      <dgm:spPr/>
      <dgm:t>
        <a:bodyPr/>
        <a:lstStyle/>
        <a:p>
          <a:endParaRPr lang="en-US"/>
        </a:p>
      </dgm:t>
    </dgm:pt>
    <dgm:pt modelId="{26DCD576-8567-48DF-8A0D-00AF7A1DFC6D}" type="sibTrans" cxnId="{AE580DDA-90E7-4734-AB7C-C1348C4BD1E7}">
      <dgm:prSet/>
      <dgm:spPr/>
      <dgm:t>
        <a:bodyPr/>
        <a:lstStyle/>
        <a:p>
          <a:endParaRPr lang="en-US"/>
        </a:p>
      </dgm:t>
    </dgm:pt>
    <dgm:pt modelId="{699E814A-C7BB-45C9-8528-BC8893110D3A}">
      <dgm:prSet>
        <dgm:style>
          <a:lnRef idx="3">
            <a:schemeClr val="lt1"/>
          </a:lnRef>
          <a:fillRef idx="1">
            <a:schemeClr val="accent4"/>
          </a:fillRef>
          <a:effectRef idx="1">
            <a:schemeClr val="accent4"/>
          </a:effectRef>
          <a:fontRef idx="minor">
            <a:schemeClr val="lt1"/>
          </a:fontRef>
        </dgm:style>
      </dgm:prSet>
      <dgm:spPr/>
      <dgm:t>
        <a:bodyPr/>
        <a:lstStyle/>
        <a:p>
          <a:r>
            <a:rPr lang="en-US" dirty="0"/>
            <a:t>Think rationally?</a:t>
          </a:r>
        </a:p>
      </dgm:t>
    </dgm:pt>
    <dgm:pt modelId="{315CA7EE-92C9-4D75-994E-DB8B3B65E079}" type="parTrans" cxnId="{B3EB14C0-37D9-4E1E-B1F1-D77AF15ADB17}">
      <dgm:prSet/>
      <dgm:spPr/>
      <dgm:t>
        <a:bodyPr/>
        <a:lstStyle/>
        <a:p>
          <a:endParaRPr lang="en-US"/>
        </a:p>
      </dgm:t>
    </dgm:pt>
    <dgm:pt modelId="{5E170A91-AAF4-41A0-98AF-36E7EF8A8185}" type="sibTrans" cxnId="{B3EB14C0-37D9-4E1E-B1F1-D77AF15ADB17}">
      <dgm:prSet/>
      <dgm:spPr/>
      <dgm:t>
        <a:bodyPr/>
        <a:lstStyle/>
        <a:p>
          <a:endParaRPr lang="en-US"/>
        </a:p>
      </dgm:t>
    </dgm:pt>
    <dgm:pt modelId="{BB38D456-89FF-45BB-9803-6B30B36AACB9}">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Act rationally?</a:t>
          </a:r>
        </a:p>
      </dgm:t>
    </dgm:pt>
    <dgm:pt modelId="{1AD6F811-8452-48AE-A0E3-1CAC1CBEC7F8}" type="parTrans" cxnId="{5C8C1C89-64B1-4A8F-84FD-D3CEC8F0FBFB}">
      <dgm:prSet/>
      <dgm:spPr/>
      <dgm:t>
        <a:bodyPr/>
        <a:lstStyle/>
        <a:p>
          <a:endParaRPr lang="en-US"/>
        </a:p>
      </dgm:t>
    </dgm:pt>
    <dgm:pt modelId="{C82D3F18-CB81-49C6-A3EA-F19001DD8F8A}" type="sibTrans" cxnId="{5C8C1C89-64B1-4A8F-84FD-D3CEC8F0FBFB}">
      <dgm:prSet/>
      <dgm:spPr/>
      <dgm:t>
        <a:bodyPr/>
        <a:lstStyle/>
        <a:p>
          <a:endParaRPr lang="en-US"/>
        </a:p>
      </dgm:t>
    </dgm:pt>
    <dgm:pt modelId="{8A865662-0E1F-48A4-A993-51A2BB9B2E4F}" type="pres">
      <dgm:prSet presAssocID="{E0832AB2-8936-4470-B909-BE7402322893}" presName="diagram" presStyleCnt="0">
        <dgm:presLayoutVars>
          <dgm:chPref val="1"/>
          <dgm:dir/>
          <dgm:animOne val="branch"/>
          <dgm:animLvl val="lvl"/>
          <dgm:resizeHandles/>
        </dgm:presLayoutVars>
      </dgm:prSet>
      <dgm:spPr/>
    </dgm:pt>
    <dgm:pt modelId="{EAC5ADFE-339A-4113-97C8-2B160FB55301}" type="pres">
      <dgm:prSet presAssocID="{6A3A96B7-CBB0-421E-8348-37E89F9DCC08}" presName="root" presStyleCnt="0"/>
      <dgm:spPr/>
    </dgm:pt>
    <dgm:pt modelId="{F7FD8F5A-9E67-42AB-81D8-27CA125220BB}" type="pres">
      <dgm:prSet presAssocID="{6A3A96B7-CBB0-421E-8348-37E89F9DCC08}" presName="rootComposite" presStyleCnt="0"/>
      <dgm:spPr/>
    </dgm:pt>
    <dgm:pt modelId="{3028E8D7-EA6F-4EA7-978A-43633D6AEAF6}" type="pres">
      <dgm:prSet presAssocID="{6A3A96B7-CBB0-421E-8348-37E89F9DCC08}" presName="rootText" presStyleLbl="node1" presStyleIdx="0" presStyleCnt="4"/>
      <dgm:spPr/>
    </dgm:pt>
    <dgm:pt modelId="{7E96EBE4-03A1-4197-A609-8D826601ABC1}" type="pres">
      <dgm:prSet presAssocID="{6A3A96B7-CBB0-421E-8348-37E89F9DCC08}" presName="rootConnector" presStyleLbl="node1" presStyleIdx="0" presStyleCnt="4"/>
      <dgm:spPr/>
    </dgm:pt>
    <dgm:pt modelId="{FD32282A-0269-4D8F-A4C8-0AC524E4BE98}" type="pres">
      <dgm:prSet presAssocID="{6A3A96B7-CBB0-421E-8348-37E89F9DCC08}" presName="childShape" presStyleCnt="0"/>
      <dgm:spPr/>
    </dgm:pt>
    <dgm:pt modelId="{4A7754E5-4AF7-4EF3-80D7-CE8DA9A463B0}" type="pres">
      <dgm:prSet presAssocID="{CE78E4BB-83F8-47E6-A961-7AC133F50D50}" presName="root" presStyleCnt="0"/>
      <dgm:spPr/>
    </dgm:pt>
    <dgm:pt modelId="{9FB9EDC3-647D-443D-8F9A-912D7651812C}" type="pres">
      <dgm:prSet presAssocID="{CE78E4BB-83F8-47E6-A961-7AC133F50D50}" presName="rootComposite" presStyleCnt="0"/>
      <dgm:spPr/>
    </dgm:pt>
    <dgm:pt modelId="{0BCE1037-9706-410D-834A-ECEC4388E735}" type="pres">
      <dgm:prSet presAssocID="{CE78E4BB-83F8-47E6-A961-7AC133F50D50}" presName="rootText" presStyleLbl="node1" presStyleIdx="1" presStyleCnt="4"/>
      <dgm:spPr/>
    </dgm:pt>
    <dgm:pt modelId="{26658136-CA3D-42D7-A36B-88198D905A09}" type="pres">
      <dgm:prSet presAssocID="{CE78E4BB-83F8-47E6-A961-7AC133F50D50}" presName="rootConnector" presStyleLbl="node1" presStyleIdx="1" presStyleCnt="4"/>
      <dgm:spPr/>
    </dgm:pt>
    <dgm:pt modelId="{F820BF47-1A0C-43F5-AAAD-6ACB2E9AD490}" type="pres">
      <dgm:prSet presAssocID="{CE78E4BB-83F8-47E6-A961-7AC133F50D50}" presName="childShape" presStyleCnt="0"/>
      <dgm:spPr/>
    </dgm:pt>
    <dgm:pt modelId="{5194E25F-D379-447F-929A-993DB7FDEBB6}" type="pres">
      <dgm:prSet presAssocID="{699E814A-C7BB-45C9-8528-BC8893110D3A}" presName="root" presStyleCnt="0"/>
      <dgm:spPr/>
    </dgm:pt>
    <dgm:pt modelId="{340FD182-E020-4339-8DC5-CEFA222C64AC}" type="pres">
      <dgm:prSet presAssocID="{699E814A-C7BB-45C9-8528-BC8893110D3A}" presName="rootComposite" presStyleCnt="0"/>
      <dgm:spPr/>
    </dgm:pt>
    <dgm:pt modelId="{405FCD6E-D4E8-41FA-B6A2-E4BB402E06BE}" type="pres">
      <dgm:prSet presAssocID="{699E814A-C7BB-45C9-8528-BC8893110D3A}" presName="rootText" presStyleLbl="node1" presStyleIdx="2" presStyleCnt="4"/>
      <dgm:spPr/>
    </dgm:pt>
    <dgm:pt modelId="{145781A5-5489-4E99-8DDD-A5C31F300089}" type="pres">
      <dgm:prSet presAssocID="{699E814A-C7BB-45C9-8528-BC8893110D3A}" presName="rootConnector" presStyleLbl="node1" presStyleIdx="2" presStyleCnt="4"/>
      <dgm:spPr/>
    </dgm:pt>
    <dgm:pt modelId="{4DD10E36-D14C-490A-BF06-A6B3FAFA273E}" type="pres">
      <dgm:prSet presAssocID="{699E814A-C7BB-45C9-8528-BC8893110D3A}" presName="childShape" presStyleCnt="0"/>
      <dgm:spPr/>
    </dgm:pt>
    <dgm:pt modelId="{C9B5881D-401D-4DFF-ADCD-A76BC6719BD1}" type="pres">
      <dgm:prSet presAssocID="{BB38D456-89FF-45BB-9803-6B30B36AACB9}" presName="root" presStyleCnt="0"/>
      <dgm:spPr/>
    </dgm:pt>
    <dgm:pt modelId="{3A20517E-5B01-4A3D-B6A4-42B27CCE0F77}" type="pres">
      <dgm:prSet presAssocID="{BB38D456-89FF-45BB-9803-6B30B36AACB9}" presName="rootComposite" presStyleCnt="0"/>
      <dgm:spPr/>
    </dgm:pt>
    <dgm:pt modelId="{8C5134CD-97C1-4A5D-8A99-397EA240E35C}" type="pres">
      <dgm:prSet presAssocID="{BB38D456-89FF-45BB-9803-6B30B36AACB9}" presName="rootText" presStyleLbl="node1" presStyleIdx="3" presStyleCnt="4"/>
      <dgm:spPr/>
    </dgm:pt>
    <dgm:pt modelId="{E785B7E3-F502-42E2-BE10-1B2C6EE54F76}" type="pres">
      <dgm:prSet presAssocID="{BB38D456-89FF-45BB-9803-6B30B36AACB9}" presName="rootConnector" presStyleLbl="node1" presStyleIdx="3" presStyleCnt="4"/>
      <dgm:spPr/>
    </dgm:pt>
    <dgm:pt modelId="{FECB1FBB-D3A5-464E-A91C-971D9A42C899}" type="pres">
      <dgm:prSet presAssocID="{BB38D456-89FF-45BB-9803-6B30B36AACB9}" presName="childShape" presStyleCnt="0"/>
      <dgm:spPr/>
    </dgm:pt>
  </dgm:ptLst>
  <dgm:cxnLst>
    <dgm:cxn modelId="{1A1E0818-8BC6-4A02-9D1E-E295C53E254E}" type="presOf" srcId="{699E814A-C7BB-45C9-8528-BC8893110D3A}" destId="{405FCD6E-D4E8-41FA-B6A2-E4BB402E06BE}" srcOrd="0" destOrd="0" presId="urn:microsoft.com/office/officeart/2005/8/layout/hierarchy3"/>
    <dgm:cxn modelId="{B1BB7568-5333-44BF-B6BD-938932D55139}" type="presOf" srcId="{6A3A96B7-CBB0-421E-8348-37E89F9DCC08}" destId="{3028E8D7-EA6F-4EA7-978A-43633D6AEAF6}" srcOrd="0" destOrd="0" presId="urn:microsoft.com/office/officeart/2005/8/layout/hierarchy3"/>
    <dgm:cxn modelId="{79293258-1F1D-481C-BEF0-DEB360FD8894}" srcId="{E0832AB2-8936-4470-B909-BE7402322893}" destId="{6A3A96B7-CBB0-421E-8348-37E89F9DCC08}" srcOrd="0" destOrd="0" parTransId="{04AE0A4E-B07C-4F7C-9018-F5F08434BBB8}" sibTransId="{7E53CCB1-1282-4A85-8552-9211D16E0FF6}"/>
    <dgm:cxn modelId="{9431497A-9835-404F-8A09-7068AAA8F50A}" type="presOf" srcId="{E0832AB2-8936-4470-B909-BE7402322893}" destId="{8A865662-0E1F-48A4-A993-51A2BB9B2E4F}" srcOrd="0" destOrd="0" presId="urn:microsoft.com/office/officeart/2005/8/layout/hierarchy3"/>
    <dgm:cxn modelId="{5C8C1C89-64B1-4A8F-84FD-D3CEC8F0FBFB}" srcId="{E0832AB2-8936-4470-B909-BE7402322893}" destId="{BB38D456-89FF-45BB-9803-6B30B36AACB9}" srcOrd="3" destOrd="0" parTransId="{1AD6F811-8452-48AE-A0E3-1CAC1CBEC7F8}" sibTransId="{C82D3F18-CB81-49C6-A3EA-F19001DD8F8A}"/>
    <dgm:cxn modelId="{CC528B8E-AA26-4738-8842-B207932A21D5}" type="presOf" srcId="{BB38D456-89FF-45BB-9803-6B30B36AACB9}" destId="{8C5134CD-97C1-4A5D-8A99-397EA240E35C}" srcOrd="0" destOrd="0" presId="urn:microsoft.com/office/officeart/2005/8/layout/hierarchy3"/>
    <dgm:cxn modelId="{8E448EA0-A335-4286-98A7-8350A9806306}" type="presOf" srcId="{CE78E4BB-83F8-47E6-A961-7AC133F50D50}" destId="{0BCE1037-9706-410D-834A-ECEC4388E735}" srcOrd="0" destOrd="0" presId="urn:microsoft.com/office/officeart/2005/8/layout/hierarchy3"/>
    <dgm:cxn modelId="{B3EB14C0-37D9-4E1E-B1F1-D77AF15ADB17}" srcId="{E0832AB2-8936-4470-B909-BE7402322893}" destId="{699E814A-C7BB-45C9-8528-BC8893110D3A}" srcOrd="2" destOrd="0" parTransId="{315CA7EE-92C9-4D75-994E-DB8B3B65E079}" sibTransId="{5E170A91-AAF4-41A0-98AF-36E7EF8A8185}"/>
    <dgm:cxn modelId="{AE580DDA-90E7-4734-AB7C-C1348C4BD1E7}" srcId="{E0832AB2-8936-4470-B909-BE7402322893}" destId="{CE78E4BB-83F8-47E6-A961-7AC133F50D50}" srcOrd="1" destOrd="0" parTransId="{9954E93C-DB74-4489-A2EB-C3560DD8465B}" sibTransId="{26DCD576-8567-48DF-8A0D-00AF7A1DFC6D}"/>
    <dgm:cxn modelId="{B735ECDB-F431-41D7-B5EB-7C8389FBDFD6}" type="presOf" srcId="{699E814A-C7BB-45C9-8528-BC8893110D3A}" destId="{145781A5-5489-4E99-8DDD-A5C31F300089}" srcOrd="1" destOrd="0" presId="urn:microsoft.com/office/officeart/2005/8/layout/hierarchy3"/>
    <dgm:cxn modelId="{384373DD-C986-4CA9-A0DB-89E762222F0D}" type="presOf" srcId="{6A3A96B7-CBB0-421E-8348-37E89F9DCC08}" destId="{7E96EBE4-03A1-4197-A609-8D826601ABC1}" srcOrd="1" destOrd="0" presId="urn:microsoft.com/office/officeart/2005/8/layout/hierarchy3"/>
    <dgm:cxn modelId="{5495CCE2-1673-4E88-9A5E-57DDFB70BC3C}" type="presOf" srcId="{BB38D456-89FF-45BB-9803-6B30B36AACB9}" destId="{E785B7E3-F502-42E2-BE10-1B2C6EE54F76}" srcOrd="1" destOrd="0" presId="urn:microsoft.com/office/officeart/2005/8/layout/hierarchy3"/>
    <dgm:cxn modelId="{E284C6F6-1A3F-499B-8EAB-E8CE265967BA}" type="presOf" srcId="{CE78E4BB-83F8-47E6-A961-7AC133F50D50}" destId="{26658136-CA3D-42D7-A36B-88198D905A09}" srcOrd="1" destOrd="0" presId="urn:microsoft.com/office/officeart/2005/8/layout/hierarchy3"/>
    <dgm:cxn modelId="{61A8217F-96E9-4BAA-A1E0-D8AA7A509C9C}" type="presParOf" srcId="{8A865662-0E1F-48A4-A993-51A2BB9B2E4F}" destId="{EAC5ADFE-339A-4113-97C8-2B160FB55301}" srcOrd="0" destOrd="0" presId="urn:microsoft.com/office/officeart/2005/8/layout/hierarchy3"/>
    <dgm:cxn modelId="{7613275C-A0D6-4EF6-B31A-B65540E57CFB}" type="presParOf" srcId="{EAC5ADFE-339A-4113-97C8-2B160FB55301}" destId="{F7FD8F5A-9E67-42AB-81D8-27CA125220BB}" srcOrd="0" destOrd="0" presId="urn:microsoft.com/office/officeart/2005/8/layout/hierarchy3"/>
    <dgm:cxn modelId="{585E41AC-2740-4B8E-87F9-86B474095BBD}" type="presParOf" srcId="{F7FD8F5A-9E67-42AB-81D8-27CA125220BB}" destId="{3028E8D7-EA6F-4EA7-978A-43633D6AEAF6}" srcOrd="0" destOrd="0" presId="urn:microsoft.com/office/officeart/2005/8/layout/hierarchy3"/>
    <dgm:cxn modelId="{FC964F3F-3CD1-4826-B7CD-BDE6731DA5AF}" type="presParOf" srcId="{F7FD8F5A-9E67-42AB-81D8-27CA125220BB}" destId="{7E96EBE4-03A1-4197-A609-8D826601ABC1}" srcOrd="1" destOrd="0" presId="urn:microsoft.com/office/officeart/2005/8/layout/hierarchy3"/>
    <dgm:cxn modelId="{C3B81C11-C670-484E-A374-0401397E49E6}" type="presParOf" srcId="{EAC5ADFE-339A-4113-97C8-2B160FB55301}" destId="{FD32282A-0269-4D8F-A4C8-0AC524E4BE98}" srcOrd="1" destOrd="0" presId="urn:microsoft.com/office/officeart/2005/8/layout/hierarchy3"/>
    <dgm:cxn modelId="{E341820C-E79E-431E-8B54-90529DAC17CF}" type="presParOf" srcId="{8A865662-0E1F-48A4-A993-51A2BB9B2E4F}" destId="{4A7754E5-4AF7-4EF3-80D7-CE8DA9A463B0}" srcOrd="1" destOrd="0" presId="urn:microsoft.com/office/officeart/2005/8/layout/hierarchy3"/>
    <dgm:cxn modelId="{8FDC9BB2-9B10-4D96-86A1-F2CEDA771BEC}" type="presParOf" srcId="{4A7754E5-4AF7-4EF3-80D7-CE8DA9A463B0}" destId="{9FB9EDC3-647D-443D-8F9A-912D7651812C}" srcOrd="0" destOrd="0" presId="urn:microsoft.com/office/officeart/2005/8/layout/hierarchy3"/>
    <dgm:cxn modelId="{D3AFDFCB-4C6E-4611-BC4A-12EDAF1079EE}" type="presParOf" srcId="{9FB9EDC3-647D-443D-8F9A-912D7651812C}" destId="{0BCE1037-9706-410D-834A-ECEC4388E735}" srcOrd="0" destOrd="0" presId="urn:microsoft.com/office/officeart/2005/8/layout/hierarchy3"/>
    <dgm:cxn modelId="{EAF80534-F4C5-43E7-AAC8-CFDCF1BF4496}" type="presParOf" srcId="{9FB9EDC3-647D-443D-8F9A-912D7651812C}" destId="{26658136-CA3D-42D7-A36B-88198D905A09}" srcOrd="1" destOrd="0" presId="urn:microsoft.com/office/officeart/2005/8/layout/hierarchy3"/>
    <dgm:cxn modelId="{CDF54187-655A-4EF6-B3B1-CE81B0392EC2}" type="presParOf" srcId="{4A7754E5-4AF7-4EF3-80D7-CE8DA9A463B0}" destId="{F820BF47-1A0C-43F5-AAAD-6ACB2E9AD490}" srcOrd="1" destOrd="0" presId="urn:microsoft.com/office/officeart/2005/8/layout/hierarchy3"/>
    <dgm:cxn modelId="{9AECAAFC-9667-4D11-9A0C-883A96F4955B}" type="presParOf" srcId="{8A865662-0E1F-48A4-A993-51A2BB9B2E4F}" destId="{5194E25F-D379-447F-929A-993DB7FDEBB6}" srcOrd="2" destOrd="0" presId="urn:microsoft.com/office/officeart/2005/8/layout/hierarchy3"/>
    <dgm:cxn modelId="{CDB3A7B7-D579-4F0A-B250-CF11F10931A1}" type="presParOf" srcId="{5194E25F-D379-447F-929A-993DB7FDEBB6}" destId="{340FD182-E020-4339-8DC5-CEFA222C64AC}" srcOrd="0" destOrd="0" presId="urn:microsoft.com/office/officeart/2005/8/layout/hierarchy3"/>
    <dgm:cxn modelId="{A18CDA89-75E1-4009-8662-12823BE0C735}" type="presParOf" srcId="{340FD182-E020-4339-8DC5-CEFA222C64AC}" destId="{405FCD6E-D4E8-41FA-B6A2-E4BB402E06BE}" srcOrd="0" destOrd="0" presId="urn:microsoft.com/office/officeart/2005/8/layout/hierarchy3"/>
    <dgm:cxn modelId="{39F44687-47CC-4847-B5FA-9171626C02EE}" type="presParOf" srcId="{340FD182-E020-4339-8DC5-CEFA222C64AC}" destId="{145781A5-5489-4E99-8DDD-A5C31F300089}" srcOrd="1" destOrd="0" presId="urn:microsoft.com/office/officeart/2005/8/layout/hierarchy3"/>
    <dgm:cxn modelId="{1739F4D7-7A71-46AD-AF18-AE4507282747}" type="presParOf" srcId="{5194E25F-D379-447F-929A-993DB7FDEBB6}" destId="{4DD10E36-D14C-490A-BF06-A6B3FAFA273E}" srcOrd="1" destOrd="0" presId="urn:microsoft.com/office/officeart/2005/8/layout/hierarchy3"/>
    <dgm:cxn modelId="{068BC3C5-4BFA-4DCA-883A-52FFA4FC7135}" type="presParOf" srcId="{8A865662-0E1F-48A4-A993-51A2BB9B2E4F}" destId="{C9B5881D-401D-4DFF-ADCD-A76BC6719BD1}" srcOrd="3" destOrd="0" presId="urn:microsoft.com/office/officeart/2005/8/layout/hierarchy3"/>
    <dgm:cxn modelId="{C65A04CF-331A-4999-B842-9651C3153CDB}" type="presParOf" srcId="{C9B5881D-401D-4DFF-ADCD-A76BC6719BD1}" destId="{3A20517E-5B01-4A3D-B6A4-42B27CCE0F77}" srcOrd="0" destOrd="0" presId="urn:microsoft.com/office/officeart/2005/8/layout/hierarchy3"/>
    <dgm:cxn modelId="{D3B3F63B-8FA7-4795-B320-E50599E40129}" type="presParOf" srcId="{3A20517E-5B01-4A3D-B6A4-42B27CCE0F77}" destId="{8C5134CD-97C1-4A5D-8A99-397EA240E35C}" srcOrd="0" destOrd="0" presId="urn:microsoft.com/office/officeart/2005/8/layout/hierarchy3"/>
    <dgm:cxn modelId="{46962050-7F6F-48CC-9B66-DDECEE9590AA}" type="presParOf" srcId="{3A20517E-5B01-4A3D-B6A4-42B27CCE0F77}" destId="{E785B7E3-F502-42E2-BE10-1B2C6EE54F76}" srcOrd="1" destOrd="0" presId="urn:microsoft.com/office/officeart/2005/8/layout/hierarchy3"/>
    <dgm:cxn modelId="{2AA459FA-75DB-4EFA-B026-73AF51A19058}" type="presParOf" srcId="{C9B5881D-401D-4DFF-ADCD-A76BC6719BD1}" destId="{FECB1FBB-D3A5-464E-A91C-971D9A42C899}" srcOrd="1"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0832AB2-8936-4470-B909-BE7402322893}" type="doc">
      <dgm:prSet loTypeId="urn:microsoft.com/office/officeart/2005/8/layout/hierarchy3" loCatId="hierarchy" qsTypeId="urn:microsoft.com/office/officeart/2005/8/quickstyle/simple1" qsCatId="simple" csTypeId="urn:microsoft.com/office/officeart/2005/8/colors/colorful1" csCatId="colorful" phldr="1"/>
      <dgm:spPr/>
      <dgm:t>
        <a:bodyPr/>
        <a:lstStyle/>
        <a:p>
          <a:endParaRPr lang="en-US"/>
        </a:p>
      </dgm:t>
    </dgm:pt>
    <dgm:pt modelId="{6A3A96B7-CBB0-421E-8348-37E89F9DCC08}">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Think like a human?</a:t>
          </a:r>
        </a:p>
      </dgm:t>
    </dgm:pt>
    <dgm:pt modelId="{04AE0A4E-B07C-4F7C-9018-F5F08434BBB8}" type="parTrans" cxnId="{79293258-1F1D-481C-BEF0-DEB360FD8894}">
      <dgm:prSet/>
      <dgm:spPr/>
      <dgm:t>
        <a:bodyPr/>
        <a:lstStyle/>
        <a:p>
          <a:endParaRPr lang="en-US"/>
        </a:p>
      </dgm:t>
    </dgm:pt>
    <dgm:pt modelId="{7E53CCB1-1282-4A85-8552-9211D16E0FF6}" type="sibTrans" cxnId="{79293258-1F1D-481C-BEF0-DEB360FD8894}">
      <dgm:prSet/>
      <dgm:spPr/>
      <dgm:t>
        <a:bodyPr/>
        <a:lstStyle/>
        <a:p>
          <a:endParaRPr lang="en-US"/>
        </a:p>
      </dgm:t>
    </dgm:pt>
    <dgm:pt modelId="{CE78E4BB-83F8-47E6-A961-7AC133F50D50}">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Act like a human?</a:t>
          </a:r>
        </a:p>
      </dgm:t>
    </dgm:pt>
    <dgm:pt modelId="{9954E93C-DB74-4489-A2EB-C3560DD8465B}" type="parTrans" cxnId="{AE580DDA-90E7-4734-AB7C-C1348C4BD1E7}">
      <dgm:prSet/>
      <dgm:spPr/>
      <dgm:t>
        <a:bodyPr/>
        <a:lstStyle/>
        <a:p>
          <a:endParaRPr lang="en-US"/>
        </a:p>
      </dgm:t>
    </dgm:pt>
    <dgm:pt modelId="{26DCD576-8567-48DF-8A0D-00AF7A1DFC6D}" type="sibTrans" cxnId="{AE580DDA-90E7-4734-AB7C-C1348C4BD1E7}">
      <dgm:prSet/>
      <dgm:spPr/>
      <dgm:t>
        <a:bodyPr/>
        <a:lstStyle/>
        <a:p>
          <a:endParaRPr lang="en-US"/>
        </a:p>
      </dgm:t>
    </dgm:pt>
    <dgm:pt modelId="{699E814A-C7BB-45C9-8528-BC8893110D3A}">
      <dgm:prSet>
        <dgm:style>
          <a:lnRef idx="0">
            <a:scrgbClr r="0" g="0" b="0"/>
          </a:lnRef>
          <a:fillRef idx="0">
            <a:scrgbClr r="0" g="0" b="0"/>
          </a:fillRef>
          <a:effectRef idx="0">
            <a:scrgbClr r="0" g="0" b="0"/>
          </a:effectRef>
          <a:fontRef idx="minor">
            <a:schemeClr val="lt1"/>
          </a:fontRef>
        </dgm:style>
      </dgm:prSet>
      <dgm:spPr>
        <a:solidFill>
          <a:schemeClr val="dk1">
            <a:alpha val="50000"/>
          </a:schemeClr>
        </a:solidFill>
        <a:ln>
          <a:noFill/>
        </a:ln>
      </dgm:spPr>
      <dgm:t>
        <a:bodyPr/>
        <a:lstStyle/>
        <a:p>
          <a:r>
            <a:rPr lang="en-US" dirty="0"/>
            <a:t>Think rationally?</a:t>
          </a:r>
        </a:p>
      </dgm:t>
    </dgm:pt>
    <dgm:pt modelId="{315CA7EE-92C9-4D75-994E-DB8B3B65E079}" type="parTrans" cxnId="{B3EB14C0-37D9-4E1E-B1F1-D77AF15ADB17}">
      <dgm:prSet/>
      <dgm:spPr/>
      <dgm:t>
        <a:bodyPr/>
        <a:lstStyle/>
        <a:p>
          <a:endParaRPr lang="en-US"/>
        </a:p>
      </dgm:t>
    </dgm:pt>
    <dgm:pt modelId="{5E170A91-AAF4-41A0-98AF-36E7EF8A8185}" type="sibTrans" cxnId="{B3EB14C0-37D9-4E1E-B1F1-D77AF15ADB17}">
      <dgm:prSet/>
      <dgm:spPr/>
      <dgm:t>
        <a:bodyPr/>
        <a:lstStyle/>
        <a:p>
          <a:endParaRPr lang="en-US"/>
        </a:p>
      </dgm:t>
    </dgm:pt>
    <dgm:pt modelId="{BB38D456-89FF-45BB-9803-6B30B36AACB9}">
      <dgm:prSet>
        <dgm:style>
          <a:lnRef idx="3">
            <a:schemeClr val="lt1"/>
          </a:lnRef>
          <a:fillRef idx="1">
            <a:schemeClr val="accent5"/>
          </a:fillRef>
          <a:effectRef idx="1">
            <a:schemeClr val="accent5"/>
          </a:effectRef>
          <a:fontRef idx="minor">
            <a:schemeClr val="lt1"/>
          </a:fontRef>
        </dgm:style>
      </dgm:prSet>
      <dgm:spPr/>
      <dgm:t>
        <a:bodyPr/>
        <a:lstStyle/>
        <a:p>
          <a:r>
            <a:rPr lang="en-US" dirty="0"/>
            <a:t>Act rationally?</a:t>
          </a:r>
        </a:p>
      </dgm:t>
    </dgm:pt>
    <dgm:pt modelId="{1AD6F811-8452-48AE-A0E3-1CAC1CBEC7F8}" type="parTrans" cxnId="{5C8C1C89-64B1-4A8F-84FD-D3CEC8F0FBFB}">
      <dgm:prSet/>
      <dgm:spPr/>
      <dgm:t>
        <a:bodyPr/>
        <a:lstStyle/>
        <a:p>
          <a:endParaRPr lang="en-US"/>
        </a:p>
      </dgm:t>
    </dgm:pt>
    <dgm:pt modelId="{C82D3F18-CB81-49C6-A3EA-F19001DD8F8A}" type="sibTrans" cxnId="{5C8C1C89-64B1-4A8F-84FD-D3CEC8F0FBFB}">
      <dgm:prSet/>
      <dgm:spPr/>
      <dgm:t>
        <a:bodyPr/>
        <a:lstStyle/>
        <a:p>
          <a:endParaRPr lang="en-US"/>
        </a:p>
      </dgm:t>
    </dgm:pt>
    <dgm:pt modelId="{8A865662-0E1F-48A4-A993-51A2BB9B2E4F}" type="pres">
      <dgm:prSet presAssocID="{E0832AB2-8936-4470-B909-BE7402322893}" presName="diagram" presStyleCnt="0">
        <dgm:presLayoutVars>
          <dgm:chPref val="1"/>
          <dgm:dir/>
          <dgm:animOne val="branch"/>
          <dgm:animLvl val="lvl"/>
          <dgm:resizeHandles/>
        </dgm:presLayoutVars>
      </dgm:prSet>
      <dgm:spPr/>
    </dgm:pt>
    <dgm:pt modelId="{EAC5ADFE-339A-4113-97C8-2B160FB55301}" type="pres">
      <dgm:prSet presAssocID="{6A3A96B7-CBB0-421E-8348-37E89F9DCC08}" presName="root" presStyleCnt="0"/>
      <dgm:spPr/>
    </dgm:pt>
    <dgm:pt modelId="{F7FD8F5A-9E67-42AB-81D8-27CA125220BB}" type="pres">
      <dgm:prSet presAssocID="{6A3A96B7-CBB0-421E-8348-37E89F9DCC08}" presName="rootComposite" presStyleCnt="0"/>
      <dgm:spPr/>
    </dgm:pt>
    <dgm:pt modelId="{3028E8D7-EA6F-4EA7-978A-43633D6AEAF6}" type="pres">
      <dgm:prSet presAssocID="{6A3A96B7-CBB0-421E-8348-37E89F9DCC08}" presName="rootText" presStyleLbl="node1" presStyleIdx="0" presStyleCnt="4"/>
      <dgm:spPr/>
    </dgm:pt>
    <dgm:pt modelId="{7E96EBE4-03A1-4197-A609-8D826601ABC1}" type="pres">
      <dgm:prSet presAssocID="{6A3A96B7-CBB0-421E-8348-37E89F9DCC08}" presName="rootConnector" presStyleLbl="node1" presStyleIdx="0" presStyleCnt="4"/>
      <dgm:spPr/>
    </dgm:pt>
    <dgm:pt modelId="{FD32282A-0269-4D8F-A4C8-0AC524E4BE98}" type="pres">
      <dgm:prSet presAssocID="{6A3A96B7-CBB0-421E-8348-37E89F9DCC08}" presName="childShape" presStyleCnt="0"/>
      <dgm:spPr/>
    </dgm:pt>
    <dgm:pt modelId="{4A7754E5-4AF7-4EF3-80D7-CE8DA9A463B0}" type="pres">
      <dgm:prSet presAssocID="{CE78E4BB-83F8-47E6-A961-7AC133F50D50}" presName="root" presStyleCnt="0"/>
      <dgm:spPr/>
    </dgm:pt>
    <dgm:pt modelId="{9FB9EDC3-647D-443D-8F9A-912D7651812C}" type="pres">
      <dgm:prSet presAssocID="{CE78E4BB-83F8-47E6-A961-7AC133F50D50}" presName="rootComposite" presStyleCnt="0"/>
      <dgm:spPr/>
    </dgm:pt>
    <dgm:pt modelId="{0BCE1037-9706-410D-834A-ECEC4388E735}" type="pres">
      <dgm:prSet presAssocID="{CE78E4BB-83F8-47E6-A961-7AC133F50D50}" presName="rootText" presStyleLbl="node1" presStyleIdx="1" presStyleCnt="4"/>
      <dgm:spPr/>
    </dgm:pt>
    <dgm:pt modelId="{26658136-CA3D-42D7-A36B-88198D905A09}" type="pres">
      <dgm:prSet presAssocID="{CE78E4BB-83F8-47E6-A961-7AC133F50D50}" presName="rootConnector" presStyleLbl="node1" presStyleIdx="1" presStyleCnt="4"/>
      <dgm:spPr/>
    </dgm:pt>
    <dgm:pt modelId="{F820BF47-1A0C-43F5-AAAD-6ACB2E9AD490}" type="pres">
      <dgm:prSet presAssocID="{CE78E4BB-83F8-47E6-A961-7AC133F50D50}" presName="childShape" presStyleCnt="0"/>
      <dgm:spPr/>
    </dgm:pt>
    <dgm:pt modelId="{5194E25F-D379-447F-929A-993DB7FDEBB6}" type="pres">
      <dgm:prSet presAssocID="{699E814A-C7BB-45C9-8528-BC8893110D3A}" presName="root" presStyleCnt="0"/>
      <dgm:spPr/>
    </dgm:pt>
    <dgm:pt modelId="{340FD182-E020-4339-8DC5-CEFA222C64AC}" type="pres">
      <dgm:prSet presAssocID="{699E814A-C7BB-45C9-8528-BC8893110D3A}" presName="rootComposite" presStyleCnt="0"/>
      <dgm:spPr/>
    </dgm:pt>
    <dgm:pt modelId="{405FCD6E-D4E8-41FA-B6A2-E4BB402E06BE}" type="pres">
      <dgm:prSet presAssocID="{699E814A-C7BB-45C9-8528-BC8893110D3A}" presName="rootText" presStyleLbl="node1" presStyleIdx="2" presStyleCnt="4"/>
      <dgm:spPr/>
    </dgm:pt>
    <dgm:pt modelId="{145781A5-5489-4E99-8DDD-A5C31F300089}" type="pres">
      <dgm:prSet presAssocID="{699E814A-C7BB-45C9-8528-BC8893110D3A}" presName="rootConnector" presStyleLbl="node1" presStyleIdx="2" presStyleCnt="4"/>
      <dgm:spPr/>
    </dgm:pt>
    <dgm:pt modelId="{4DD10E36-D14C-490A-BF06-A6B3FAFA273E}" type="pres">
      <dgm:prSet presAssocID="{699E814A-C7BB-45C9-8528-BC8893110D3A}" presName="childShape" presStyleCnt="0"/>
      <dgm:spPr/>
    </dgm:pt>
    <dgm:pt modelId="{C9B5881D-401D-4DFF-ADCD-A76BC6719BD1}" type="pres">
      <dgm:prSet presAssocID="{BB38D456-89FF-45BB-9803-6B30B36AACB9}" presName="root" presStyleCnt="0"/>
      <dgm:spPr/>
    </dgm:pt>
    <dgm:pt modelId="{3A20517E-5B01-4A3D-B6A4-42B27CCE0F77}" type="pres">
      <dgm:prSet presAssocID="{BB38D456-89FF-45BB-9803-6B30B36AACB9}" presName="rootComposite" presStyleCnt="0"/>
      <dgm:spPr/>
    </dgm:pt>
    <dgm:pt modelId="{8C5134CD-97C1-4A5D-8A99-397EA240E35C}" type="pres">
      <dgm:prSet presAssocID="{BB38D456-89FF-45BB-9803-6B30B36AACB9}" presName="rootText" presStyleLbl="node1" presStyleIdx="3" presStyleCnt="4"/>
      <dgm:spPr/>
    </dgm:pt>
    <dgm:pt modelId="{E785B7E3-F502-42E2-BE10-1B2C6EE54F76}" type="pres">
      <dgm:prSet presAssocID="{BB38D456-89FF-45BB-9803-6B30B36AACB9}" presName="rootConnector" presStyleLbl="node1" presStyleIdx="3" presStyleCnt="4"/>
      <dgm:spPr/>
    </dgm:pt>
    <dgm:pt modelId="{FECB1FBB-D3A5-464E-A91C-971D9A42C899}" type="pres">
      <dgm:prSet presAssocID="{BB38D456-89FF-45BB-9803-6B30B36AACB9}" presName="childShape" presStyleCnt="0"/>
      <dgm:spPr/>
    </dgm:pt>
  </dgm:ptLst>
  <dgm:cxnLst>
    <dgm:cxn modelId="{1A1E0818-8BC6-4A02-9D1E-E295C53E254E}" type="presOf" srcId="{699E814A-C7BB-45C9-8528-BC8893110D3A}" destId="{405FCD6E-D4E8-41FA-B6A2-E4BB402E06BE}" srcOrd="0" destOrd="0" presId="urn:microsoft.com/office/officeart/2005/8/layout/hierarchy3"/>
    <dgm:cxn modelId="{B1BB7568-5333-44BF-B6BD-938932D55139}" type="presOf" srcId="{6A3A96B7-CBB0-421E-8348-37E89F9DCC08}" destId="{3028E8D7-EA6F-4EA7-978A-43633D6AEAF6}" srcOrd="0" destOrd="0" presId="urn:microsoft.com/office/officeart/2005/8/layout/hierarchy3"/>
    <dgm:cxn modelId="{79293258-1F1D-481C-BEF0-DEB360FD8894}" srcId="{E0832AB2-8936-4470-B909-BE7402322893}" destId="{6A3A96B7-CBB0-421E-8348-37E89F9DCC08}" srcOrd="0" destOrd="0" parTransId="{04AE0A4E-B07C-4F7C-9018-F5F08434BBB8}" sibTransId="{7E53CCB1-1282-4A85-8552-9211D16E0FF6}"/>
    <dgm:cxn modelId="{9431497A-9835-404F-8A09-7068AAA8F50A}" type="presOf" srcId="{E0832AB2-8936-4470-B909-BE7402322893}" destId="{8A865662-0E1F-48A4-A993-51A2BB9B2E4F}" srcOrd="0" destOrd="0" presId="urn:microsoft.com/office/officeart/2005/8/layout/hierarchy3"/>
    <dgm:cxn modelId="{5C8C1C89-64B1-4A8F-84FD-D3CEC8F0FBFB}" srcId="{E0832AB2-8936-4470-B909-BE7402322893}" destId="{BB38D456-89FF-45BB-9803-6B30B36AACB9}" srcOrd="3" destOrd="0" parTransId="{1AD6F811-8452-48AE-A0E3-1CAC1CBEC7F8}" sibTransId="{C82D3F18-CB81-49C6-A3EA-F19001DD8F8A}"/>
    <dgm:cxn modelId="{CC528B8E-AA26-4738-8842-B207932A21D5}" type="presOf" srcId="{BB38D456-89FF-45BB-9803-6B30B36AACB9}" destId="{8C5134CD-97C1-4A5D-8A99-397EA240E35C}" srcOrd="0" destOrd="0" presId="urn:microsoft.com/office/officeart/2005/8/layout/hierarchy3"/>
    <dgm:cxn modelId="{8E448EA0-A335-4286-98A7-8350A9806306}" type="presOf" srcId="{CE78E4BB-83F8-47E6-A961-7AC133F50D50}" destId="{0BCE1037-9706-410D-834A-ECEC4388E735}" srcOrd="0" destOrd="0" presId="urn:microsoft.com/office/officeart/2005/8/layout/hierarchy3"/>
    <dgm:cxn modelId="{B3EB14C0-37D9-4E1E-B1F1-D77AF15ADB17}" srcId="{E0832AB2-8936-4470-B909-BE7402322893}" destId="{699E814A-C7BB-45C9-8528-BC8893110D3A}" srcOrd="2" destOrd="0" parTransId="{315CA7EE-92C9-4D75-994E-DB8B3B65E079}" sibTransId="{5E170A91-AAF4-41A0-98AF-36E7EF8A8185}"/>
    <dgm:cxn modelId="{AE580DDA-90E7-4734-AB7C-C1348C4BD1E7}" srcId="{E0832AB2-8936-4470-B909-BE7402322893}" destId="{CE78E4BB-83F8-47E6-A961-7AC133F50D50}" srcOrd="1" destOrd="0" parTransId="{9954E93C-DB74-4489-A2EB-C3560DD8465B}" sibTransId="{26DCD576-8567-48DF-8A0D-00AF7A1DFC6D}"/>
    <dgm:cxn modelId="{B735ECDB-F431-41D7-B5EB-7C8389FBDFD6}" type="presOf" srcId="{699E814A-C7BB-45C9-8528-BC8893110D3A}" destId="{145781A5-5489-4E99-8DDD-A5C31F300089}" srcOrd="1" destOrd="0" presId="urn:microsoft.com/office/officeart/2005/8/layout/hierarchy3"/>
    <dgm:cxn modelId="{384373DD-C986-4CA9-A0DB-89E762222F0D}" type="presOf" srcId="{6A3A96B7-CBB0-421E-8348-37E89F9DCC08}" destId="{7E96EBE4-03A1-4197-A609-8D826601ABC1}" srcOrd="1" destOrd="0" presId="urn:microsoft.com/office/officeart/2005/8/layout/hierarchy3"/>
    <dgm:cxn modelId="{5495CCE2-1673-4E88-9A5E-57DDFB70BC3C}" type="presOf" srcId="{BB38D456-89FF-45BB-9803-6B30B36AACB9}" destId="{E785B7E3-F502-42E2-BE10-1B2C6EE54F76}" srcOrd="1" destOrd="0" presId="urn:microsoft.com/office/officeart/2005/8/layout/hierarchy3"/>
    <dgm:cxn modelId="{E284C6F6-1A3F-499B-8EAB-E8CE265967BA}" type="presOf" srcId="{CE78E4BB-83F8-47E6-A961-7AC133F50D50}" destId="{26658136-CA3D-42D7-A36B-88198D905A09}" srcOrd="1" destOrd="0" presId="urn:microsoft.com/office/officeart/2005/8/layout/hierarchy3"/>
    <dgm:cxn modelId="{61A8217F-96E9-4BAA-A1E0-D8AA7A509C9C}" type="presParOf" srcId="{8A865662-0E1F-48A4-A993-51A2BB9B2E4F}" destId="{EAC5ADFE-339A-4113-97C8-2B160FB55301}" srcOrd="0" destOrd="0" presId="urn:microsoft.com/office/officeart/2005/8/layout/hierarchy3"/>
    <dgm:cxn modelId="{7613275C-A0D6-4EF6-B31A-B65540E57CFB}" type="presParOf" srcId="{EAC5ADFE-339A-4113-97C8-2B160FB55301}" destId="{F7FD8F5A-9E67-42AB-81D8-27CA125220BB}" srcOrd="0" destOrd="0" presId="urn:microsoft.com/office/officeart/2005/8/layout/hierarchy3"/>
    <dgm:cxn modelId="{585E41AC-2740-4B8E-87F9-86B474095BBD}" type="presParOf" srcId="{F7FD8F5A-9E67-42AB-81D8-27CA125220BB}" destId="{3028E8D7-EA6F-4EA7-978A-43633D6AEAF6}" srcOrd="0" destOrd="0" presId="urn:microsoft.com/office/officeart/2005/8/layout/hierarchy3"/>
    <dgm:cxn modelId="{FC964F3F-3CD1-4826-B7CD-BDE6731DA5AF}" type="presParOf" srcId="{F7FD8F5A-9E67-42AB-81D8-27CA125220BB}" destId="{7E96EBE4-03A1-4197-A609-8D826601ABC1}" srcOrd="1" destOrd="0" presId="urn:microsoft.com/office/officeart/2005/8/layout/hierarchy3"/>
    <dgm:cxn modelId="{C3B81C11-C670-484E-A374-0401397E49E6}" type="presParOf" srcId="{EAC5ADFE-339A-4113-97C8-2B160FB55301}" destId="{FD32282A-0269-4D8F-A4C8-0AC524E4BE98}" srcOrd="1" destOrd="0" presId="urn:microsoft.com/office/officeart/2005/8/layout/hierarchy3"/>
    <dgm:cxn modelId="{E341820C-E79E-431E-8B54-90529DAC17CF}" type="presParOf" srcId="{8A865662-0E1F-48A4-A993-51A2BB9B2E4F}" destId="{4A7754E5-4AF7-4EF3-80D7-CE8DA9A463B0}" srcOrd="1" destOrd="0" presId="urn:microsoft.com/office/officeart/2005/8/layout/hierarchy3"/>
    <dgm:cxn modelId="{8FDC9BB2-9B10-4D96-86A1-F2CEDA771BEC}" type="presParOf" srcId="{4A7754E5-4AF7-4EF3-80D7-CE8DA9A463B0}" destId="{9FB9EDC3-647D-443D-8F9A-912D7651812C}" srcOrd="0" destOrd="0" presId="urn:microsoft.com/office/officeart/2005/8/layout/hierarchy3"/>
    <dgm:cxn modelId="{D3AFDFCB-4C6E-4611-BC4A-12EDAF1079EE}" type="presParOf" srcId="{9FB9EDC3-647D-443D-8F9A-912D7651812C}" destId="{0BCE1037-9706-410D-834A-ECEC4388E735}" srcOrd="0" destOrd="0" presId="urn:microsoft.com/office/officeart/2005/8/layout/hierarchy3"/>
    <dgm:cxn modelId="{EAF80534-F4C5-43E7-AAC8-CFDCF1BF4496}" type="presParOf" srcId="{9FB9EDC3-647D-443D-8F9A-912D7651812C}" destId="{26658136-CA3D-42D7-A36B-88198D905A09}" srcOrd="1" destOrd="0" presId="urn:microsoft.com/office/officeart/2005/8/layout/hierarchy3"/>
    <dgm:cxn modelId="{CDF54187-655A-4EF6-B3B1-CE81B0392EC2}" type="presParOf" srcId="{4A7754E5-4AF7-4EF3-80D7-CE8DA9A463B0}" destId="{F820BF47-1A0C-43F5-AAAD-6ACB2E9AD490}" srcOrd="1" destOrd="0" presId="urn:microsoft.com/office/officeart/2005/8/layout/hierarchy3"/>
    <dgm:cxn modelId="{9AECAAFC-9667-4D11-9A0C-883A96F4955B}" type="presParOf" srcId="{8A865662-0E1F-48A4-A993-51A2BB9B2E4F}" destId="{5194E25F-D379-447F-929A-993DB7FDEBB6}" srcOrd="2" destOrd="0" presId="urn:microsoft.com/office/officeart/2005/8/layout/hierarchy3"/>
    <dgm:cxn modelId="{CDB3A7B7-D579-4F0A-B250-CF11F10931A1}" type="presParOf" srcId="{5194E25F-D379-447F-929A-993DB7FDEBB6}" destId="{340FD182-E020-4339-8DC5-CEFA222C64AC}" srcOrd="0" destOrd="0" presId="urn:microsoft.com/office/officeart/2005/8/layout/hierarchy3"/>
    <dgm:cxn modelId="{A18CDA89-75E1-4009-8662-12823BE0C735}" type="presParOf" srcId="{340FD182-E020-4339-8DC5-CEFA222C64AC}" destId="{405FCD6E-D4E8-41FA-B6A2-E4BB402E06BE}" srcOrd="0" destOrd="0" presId="urn:microsoft.com/office/officeart/2005/8/layout/hierarchy3"/>
    <dgm:cxn modelId="{39F44687-47CC-4847-B5FA-9171626C02EE}" type="presParOf" srcId="{340FD182-E020-4339-8DC5-CEFA222C64AC}" destId="{145781A5-5489-4E99-8DDD-A5C31F300089}" srcOrd="1" destOrd="0" presId="urn:microsoft.com/office/officeart/2005/8/layout/hierarchy3"/>
    <dgm:cxn modelId="{1739F4D7-7A71-46AD-AF18-AE4507282747}" type="presParOf" srcId="{5194E25F-D379-447F-929A-993DB7FDEBB6}" destId="{4DD10E36-D14C-490A-BF06-A6B3FAFA273E}" srcOrd="1" destOrd="0" presId="urn:microsoft.com/office/officeart/2005/8/layout/hierarchy3"/>
    <dgm:cxn modelId="{068BC3C5-4BFA-4DCA-883A-52FFA4FC7135}" type="presParOf" srcId="{8A865662-0E1F-48A4-A993-51A2BB9B2E4F}" destId="{C9B5881D-401D-4DFF-ADCD-A76BC6719BD1}" srcOrd="3" destOrd="0" presId="urn:microsoft.com/office/officeart/2005/8/layout/hierarchy3"/>
    <dgm:cxn modelId="{C65A04CF-331A-4999-B842-9651C3153CDB}" type="presParOf" srcId="{C9B5881D-401D-4DFF-ADCD-A76BC6719BD1}" destId="{3A20517E-5B01-4A3D-B6A4-42B27CCE0F77}" srcOrd="0" destOrd="0" presId="urn:microsoft.com/office/officeart/2005/8/layout/hierarchy3"/>
    <dgm:cxn modelId="{D3B3F63B-8FA7-4795-B320-E50599E40129}" type="presParOf" srcId="{3A20517E-5B01-4A3D-B6A4-42B27CCE0F77}" destId="{8C5134CD-97C1-4A5D-8A99-397EA240E35C}" srcOrd="0" destOrd="0" presId="urn:microsoft.com/office/officeart/2005/8/layout/hierarchy3"/>
    <dgm:cxn modelId="{46962050-7F6F-48CC-9B66-DDECEE9590AA}" type="presParOf" srcId="{3A20517E-5B01-4A3D-B6A4-42B27CCE0F77}" destId="{E785B7E3-F502-42E2-BE10-1B2C6EE54F76}" srcOrd="1" destOrd="0" presId="urn:microsoft.com/office/officeart/2005/8/layout/hierarchy3"/>
    <dgm:cxn modelId="{2AA459FA-75DB-4EFA-B026-73AF51A19058}" type="presParOf" srcId="{C9B5881D-401D-4DFF-ADCD-A76BC6719BD1}" destId="{FECB1FBB-D3A5-464E-A91C-971D9A42C899}"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0832AB2-8936-4470-B909-BE7402322893}" type="doc">
      <dgm:prSet loTypeId="urn:microsoft.com/office/officeart/2005/8/layout/hierarchy3" loCatId="hierarchy" qsTypeId="urn:microsoft.com/office/officeart/2005/8/quickstyle/simple1" qsCatId="simple" csTypeId="urn:microsoft.com/office/officeart/2005/8/colors/colorful1" csCatId="colorful" phldr="1"/>
      <dgm:spPr/>
      <dgm:t>
        <a:bodyPr/>
        <a:lstStyle/>
        <a:p>
          <a:endParaRPr lang="en-US"/>
        </a:p>
      </dgm:t>
    </dgm:pt>
    <dgm:pt modelId="{6A3A96B7-CBB0-421E-8348-37E89F9DCC08}">
      <dgm:prSet/>
      <dgm:spPr/>
      <dgm:t>
        <a:bodyPr/>
        <a:lstStyle/>
        <a:p>
          <a:r>
            <a:rPr lang="en-US" dirty="0"/>
            <a:t>think like a human?</a:t>
          </a:r>
        </a:p>
      </dgm:t>
    </dgm:pt>
    <dgm:pt modelId="{04AE0A4E-B07C-4F7C-9018-F5F08434BBB8}" type="parTrans" cxnId="{79293258-1F1D-481C-BEF0-DEB360FD8894}">
      <dgm:prSet/>
      <dgm:spPr/>
      <dgm:t>
        <a:bodyPr/>
        <a:lstStyle/>
        <a:p>
          <a:endParaRPr lang="en-US"/>
        </a:p>
      </dgm:t>
    </dgm:pt>
    <dgm:pt modelId="{7E53CCB1-1282-4A85-8552-9211D16E0FF6}" type="sibTrans" cxnId="{79293258-1F1D-481C-BEF0-DEB360FD8894}">
      <dgm:prSet/>
      <dgm:spPr/>
      <dgm:t>
        <a:bodyPr/>
        <a:lstStyle/>
        <a:p>
          <a:endParaRPr lang="en-US"/>
        </a:p>
      </dgm:t>
    </dgm:pt>
    <dgm:pt modelId="{CE78E4BB-83F8-47E6-A961-7AC133F50D50}">
      <dgm:prSet/>
      <dgm:spPr/>
      <dgm:t>
        <a:bodyPr/>
        <a:lstStyle/>
        <a:p>
          <a:r>
            <a:rPr lang="en-US" dirty="0"/>
            <a:t>act like a human?</a:t>
          </a:r>
        </a:p>
      </dgm:t>
    </dgm:pt>
    <dgm:pt modelId="{9954E93C-DB74-4489-A2EB-C3560DD8465B}" type="parTrans" cxnId="{AE580DDA-90E7-4734-AB7C-C1348C4BD1E7}">
      <dgm:prSet/>
      <dgm:spPr/>
      <dgm:t>
        <a:bodyPr/>
        <a:lstStyle/>
        <a:p>
          <a:endParaRPr lang="en-US"/>
        </a:p>
      </dgm:t>
    </dgm:pt>
    <dgm:pt modelId="{26DCD576-8567-48DF-8A0D-00AF7A1DFC6D}" type="sibTrans" cxnId="{AE580DDA-90E7-4734-AB7C-C1348C4BD1E7}">
      <dgm:prSet/>
      <dgm:spPr/>
      <dgm:t>
        <a:bodyPr/>
        <a:lstStyle/>
        <a:p>
          <a:endParaRPr lang="en-US"/>
        </a:p>
      </dgm:t>
    </dgm:pt>
    <dgm:pt modelId="{699E814A-C7BB-45C9-8528-BC8893110D3A}">
      <dgm:prSet/>
      <dgm:spPr/>
      <dgm:t>
        <a:bodyPr/>
        <a:lstStyle/>
        <a:p>
          <a:r>
            <a:rPr lang="en-US" dirty="0"/>
            <a:t>think rationally?</a:t>
          </a:r>
        </a:p>
      </dgm:t>
    </dgm:pt>
    <dgm:pt modelId="{315CA7EE-92C9-4D75-994E-DB8B3B65E079}" type="parTrans" cxnId="{B3EB14C0-37D9-4E1E-B1F1-D77AF15ADB17}">
      <dgm:prSet/>
      <dgm:spPr/>
      <dgm:t>
        <a:bodyPr/>
        <a:lstStyle/>
        <a:p>
          <a:endParaRPr lang="en-US"/>
        </a:p>
      </dgm:t>
    </dgm:pt>
    <dgm:pt modelId="{5E170A91-AAF4-41A0-98AF-36E7EF8A8185}" type="sibTrans" cxnId="{B3EB14C0-37D9-4E1E-B1F1-D77AF15ADB17}">
      <dgm:prSet/>
      <dgm:spPr/>
      <dgm:t>
        <a:bodyPr/>
        <a:lstStyle/>
        <a:p>
          <a:endParaRPr lang="en-US"/>
        </a:p>
      </dgm:t>
    </dgm:pt>
    <dgm:pt modelId="{BB38D456-89FF-45BB-9803-6B30B36AACB9}">
      <dgm:prSet/>
      <dgm:spPr/>
      <dgm:t>
        <a:bodyPr/>
        <a:lstStyle/>
        <a:p>
          <a:r>
            <a:rPr lang="en-US" b="1" dirty="0"/>
            <a:t>act rationally.</a:t>
          </a:r>
        </a:p>
      </dgm:t>
    </dgm:pt>
    <dgm:pt modelId="{1AD6F811-8452-48AE-A0E3-1CAC1CBEC7F8}" type="parTrans" cxnId="{5C8C1C89-64B1-4A8F-84FD-D3CEC8F0FBFB}">
      <dgm:prSet/>
      <dgm:spPr/>
      <dgm:t>
        <a:bodyPr/>
        <a:lstStyle/>
        <a:p>
          <a:endParaRPr lang="en-US"/>
        </a:p>
      </dgm:t>
    </dgm:pt>
    <dgm:pt modelId="{C82D3F18-CB81-49C6-A3EA-F19001DD8F8A}" type="sibTrans" cxnId="{5C8C1C89-64B1-4A8F-84FD-D3CEC8F0FBFB}">
      <dgm:prSet/>
      <dgm:spPr/>
      <dgm:t>
        <a:bodyPr/>
        <a:lstStyle/>
        <a:p>
          <a:endParaRPr lang="en-US"/>
        </a:p>
      </dgm:t>
    </dgm:pt>
    <dgm:pt modelId="{8A865662-0E1F-48A4-A993-51A2BB9B2E4F}" type="pres">
      <dgm:prSet presAssocID="{E0832AB2-8936-4470-B909-BE7402322893}" presName="diagram" presStyleCnt="0">
        <dgm:presLayoutVars>
          <dgm:chPref val="1"/>
          <dgm:dir/>
          <dgm:animOne val="branch"/>
          <dgm:animLvl val="lvl"/>
          <dgm:resizeHandles/>
        </dgm:presLayoutVars>
      </dgm:prSet>
      <dgm:spPr/>
    </dgm:pt>
    <dgm:pt modelId="{EAC5ADFE-339A-4113-97C8-2B160FB55301}" type="pres">
      <dgm:prSet presAssocID="{6A3A96B7-CBB0-421E-8348-37E89F9DCC08}" presName="root" presStyleCnt="0"/>
      <dgm:spPr/>
    </dgm:pt>
    <dgm:pt modelId="{F7FD8F5A-9E67-42AB-81D8-27CA125220BB}" type="pres">
      <dgm:prSet presAssocID="{6A3A96B7-CBB0-421E-8348-37E89F9DCC08}" presName="rootComposite" presStyleCnt="0"/>
      <dgm:spPr/>
    </dgm:pt>
    <dgm:pt modelId="{3028E8D7-EA6F-4EA7-978A-43633D6AEAF6}" type="pres">
      <dgm:prSet presAssocID="{6A3A96B7-CBB0-421E-8348-37E89F9DCC08}" presName="rootText" presStyleLbl="node1" presStyleIdx="0" presStyleCnt="4"/>
      <dgm:spPr/>
    </dgm:pt>
    <dgm:pt modelId="{7E96EBE4-03A1-4197-A609-8D826601ABC1}" type="pres">
      <dgm:prSet presAssocID="{6A3A96B7-CBB0-421E-8348-37E89F9DCC08}" presName="rootConnector" presStyleLbl="node1" presStyleIdx="0" presStyleCnt="4"/>
      <dgm:spPr/>
    </dgm:pt>
    <dgm:pt modelId="{FD32282A-0269-4D8F-A4C8-0AC524E4BE98}" type="pres">
      <dgm:prSet presAssocID="{6A3A96B7-CBB0-421E-8348-37E89F9DCC08}" presName="childShape" presStyleCnt="0"/>
      <dgm:spPr/>
    </dgm:pt>
    <dgm:pt modelId="{4A7754E5-4AF7-4EF3-80D7-CE8DA9A463B0}" type="pres">
      <dgm:prSet presAssocID="{CE78E4BB-83F8-47E6-A961-7AC133F50D50}" presName="root" presStyleCnt="0"/>
      <dgm:spPr/>
    </dgm:pt>
    <dgm:pt modelId="{9FB9EDC3-647D-443D-8F9A-912D7651812C}" type="pres">
      <dgm:prSet presAssocID="{CE78E4BB-83F8-47E6-A961-7AC133F50D50}" presName="rootComposite" presStyleCnt="0"/>
      <dgm:spPr/>
    </dgm:pt>
    <dgm:pt modelId="{0BCE1037-9706-410D-834A-ECEC4388E735}" type="pres">
      <dgm:prSet presAssocID="{CE78E4BB-83F8-47E6-A961-7AC133F50D50}" presName="rootText" presStyleLbl="node1" presStyleIdx="1" presStyleCnt="4"/>
      <dgm:spPr/>
    </dgm:pt>
    <dgm:pt modelId="{26658136-CA3D-42D7-A36B-88198D905A09}" type="pres">
      <dgm:prSet presAssocID="{CE78E4BB-83F8-47E6-A961-7AC133F50D50}" presName="rootConnector" presStyleLbl="node1" presStyleIdx="1" presStyleCnt="4"/>
      <dgm:spPr/>
    </dgm:pt>
    <dgm:pt modelId="{F820BF47-1A0C-43F5-AAAD-6ACB2E9AD490}" type="pres">
      <dgm:prSet presAssocID="{CE78E4BB-83F8-47E6-A961-7AC133F50D50}" presName="childShape" presStyleCnt="0"/>
      <dgm:spPr/>
    </dgm:pt>
    <dgm:pt modelId="{5194E25F-D379-447F-929A-993DB7FDEBB6}" type="pres">
      <dgm:prSet presAssocID="{699E814A-C7BB-45C9-8528-BC8893110D3A}" presName="root" presStyleCnt="0"/>
      <dgm:spPr/>
    </dgm:pt>
    <dgm:pt modelId="{340FD182-E020-4339-8DC5-CEFA222C64AC}" type="pres">
      <dgm:prSet presAssocID="{699E814A-C7BB-45C9-8528-BC8893110D3A}" presName="rootComposite" presStyleCnt="0"/>
      <dgm:spPr/>
    </dgm:pt>
    <dgm:pt modelId="{405FCD6E-D4E8-41FA-B6A2-E4BB402E06BE}" type="pres">
      <dgm:prSet presAssocID="{699E814A-C7BB-45C9-8528-BC8893110D3A}" presName="rootText" presStyleLbl="node1" presStyleIdx="2" presStyleCnt="4"/>
      <dgm:spPr/>
    </dgm:pt>
    <dgm:pt modelId="{145781A5-5489-4E99-8DDD-A5C31F300089}" type="pres">
      <dgm:prSet presAssocID="{699E814A-C7BB-45C9-8528-BC8893110D3A}" presName="rootConnector" presStyleLbl="node1" presStyleIdx="2" presStyleCnt="4"/>
      <dgm:spPr/>
    </dgm:pt>
    <dgm:pt modelId="{4DD10E36-D14C-490A-BF06-A6B3FAFA273E}" type="pres">
      <dgm:prSet presAssocID="{699E814A-C7BB-45C9-8528-BC8893110D3A}" presName="childShape" presStyleCnt="0"/>
      <dgm:spPr/>
    </dgm:pt>
    <dgm:pt modelId="{C9B5881D-401D-4DFF-ADCD-A76BC6719BD1}" type="pres">
      <dgm:prSet presAssocID="{BB38D456-89FF-45BB-9803-6B30B36AACB9}" presName="root" presStyleCnt="0"/>
      <dgm:spPr/>
    </dgm:pt>
    <dgm:pt modelId="{3A20517E-5B01-4A3D-B6A4-42B27CCE0F77}" type="pres">
      <dgm:prSet presAssocID="{BB38D456-89FF-45BB-9803-6B30B36AACB9}" presName="rootComposite" presStyleCnt="0"/>
      <dgm:spPr/>
    </dgm:pt>
    <dgm:pt modelId="{8C5134CD-97C1-4A5D-8A99-397EA240E35C}" type="pres">
      <dgm:prSet presAssocID="{BB38D456-89FF-45BB-9803-6B30B36AACB9}" presName="rootText" presStyleLbl="node1" presStyleIdx="3" presStyleCnt="4"/>
      <dgm:spPr/>
    </dgm:pt>
    <dgm:pt modelId="{E785B7E3-F502-42E2-BE10-1B2C6EE54F76}" type="pres">
      <dgm:prSet presAssocID="{BB38D456-89FF-45BB-9803-6B30B36AACB9}" presName="rootConnector" presStyleLbl="node1" presStyleIdx="3" presStyleCnt="4"/>
      <dgm:spPr/>
    </dgm:pt>
    <dgm:pt modelId="{FECB1FBB-D3A5-464E-A91C-971D9A42C899}" type="pres">
      <dgm:prSet presAssocID="{BB38D456-89FF-45BB-9803-6B30B36AACB9}" presName="childShape" presStyleCnt="0"/>
      <dgm:spPr/>
    </dgm:pt>
  </dgm:ptLst>
  <dgm:cxnLst>
    <dgm:cxn modelId="{1A1E0818-8BC6-4A02-9D1E-E295C53E254E}" type="presOf" srcId="{699E814A-C7BB-45C9-8528-BC8893110D3A}" destId="{405FCD6E-D4E8-41FA-B6A2-E4BB402E06BE}" srcOrd="0" destOrd="0" presId="urn:microsoft.com/office/officeart/2005/8/layout/hierarchy3"/>
    <dgm:cxn modelId="{B1BB7568-5333-44BF-B6BD-938932D55139}" type="presOf" srcId="{6A3A96B7-CBB0-421E-8348-37E89F9DCC08}" destId="{3028E8D7-EA6F-4EA7-978A-43633D6AEAF6}" srcOrd="0" destOrd="0" presId="urn:microsoft.com/office/officeart/2005/8/layout/hierarchy3"/>
    <dgm:cxn modelId="{79293258-1F1D-481C-BEF0-DEB360FD8894}" srcId="{E0832AB2-8936-4470-B909-BE7402322893}" destId="{6A3A96B7-CBB0-421E-8348-37E89F9DCC08}" srcOrd="0" destOrd="0" parTransId="{04AE0A4E-B07C-4F7C-9018-F5F08434BBB8}" sibTransId="{7E53CCB1-1282-4A85-8552-9211D16E0FF6}"/>
    <dgm:cxn modelId="{9431497A-9835-404F-8A09-7068AAA8F50A}" type="presOf" srcId="{E0832AB2-8936-4470-B909-BE7402322893}" destId="{8A865662-0E1F-48A4-A993-51A2BB9B2E4F}" srcOrd="0" destOrd="0" presId="urn:microsoft.com/office/officeart/2005/8/layout/hierarchy3"/>
    <dgm:cxn modelId="{5C8C1C89-64B1-4A8F-84FD-D3CEC8F0FBFB}" srcId="{E0832AB2-8936-4470-B909-BE7402322893}" destId="{BB38D456-89FF-45BB-9803-6B30B36AACB9}" srcOrd="3" destOrd="0" parTransId="{1AD6F811-8452-48AE-A0E3-1CAC1CBEC7F8}" sibTransId="{C82D3F18-CB81-49C6-A3EA-F19001DD8F8A}"/>
    <dgm:cxn modelId="{CC528B8E-AA26-4738-8842-B207932A21D5}" type="presOf" srcId="{BB38D456-89FF-45BB-9803-6B30B36AACB9}" destId="{8C5134CD-97C1-4A5D-8A99-397EA240E35C}" srcOrd="0" destOrd="0" presId="urn:microsoft.com/office/officeart/2005/8/layout/hierarchy3"/>
    <dgm:cxn modelId="{8E448EA0-A335-4286-98A7-8350A9806306}" type="presOf" srcId="{CE78E4BB-83F8-47E6-A961-7AC133F50D50}" destId="{0BCE1037-9706-410D-834A-ECEC4388E735}" srcOrd="0" destOrd="0" presId="urn:microsoft.com/office/officeart/2005/8/layout/hierarchy3"/>
    <dgm:cxn modelId="{B3EB14C0-37D9-4E1E-B1F1-D77AF15ADB17}" srcId="{E0832AB2-8936-4470-B909-BE7402322893}" destId="{699E814A-C7BB-45C9-8528-BC8893110D3A}" srcOrd="2" destOrd="0" parTransId="{315CA7EE-92C9-4D75-994E-DB8B3B65E079}" sibTransId="{5E170A91-AAF4-41A0-98AF-36E7EF8A8185}"/>
    <dgm:cxn modelId="{AE580DDA-90E7-4734-AB7C-C1348C4BD1E7}" srcId="{E0832AB2-8936-4470-B909-BE7402322893}" destId="{CE78E4BB-83F8-47E6-A961-7AC133F50D50}" srcOrd="1" destOrd="0" parTransId="{9954E93C-DB74-4489-A2EB-C3560DD8465B}" sibTransId="{26DCD576-8567-48DF-8A0D-00AF7A1DFC6D}"/>
    <dgm:cxn modelId="{B735ECDB-F431-41D7-B5EB-7C8389FBDFD6}" type="presOf" srcId="{699E814A-C7BB-45C9-8528-BC8893110D3A}" destId="{145781A5-5489-4E99-8DDD-A5C31F300089}" srcOrd="1" destOrd="0" presId="urn:microsoft.com/office/officeart/2005/8/layout/hierarchy3"/>
    <dgm:cxn modelId="{384373DD-C986-4CA9-A0DB-89E762222F0D}" type="presOf" srcId="{6A3A96B7-CBB0-421E-8348-37E89F9DCC08}" destId="{7E96EBE4-03A1-4197-A609-8D826601ABC1}" srcOrd="1" destOrd="0" presId="urn:microsoft.com/office/officeart/2005/8/layout/hierarchy3"/>
    <dgm:cxn modelId="{5495CCE2-1673-4E88-9A5E-57DDFB70BC3C}" type="presOf" srcId="{BB38D456-89FF-45BB-9803-6B30B36AACB9}" destId="{E785B7E3-F502-42E2-BE10-1B2C6EE54F76}" srcOrd="1" destOrd="0" presId="urn:microsoft.com/office/officeart/2005/8/layout/hierarchy3"/>
    <dgm:cxn modelId="{E284C6F6-1A3F-499B-8EAB-E8CE265967BA}" type="presOf" srcId="{CE78E4BB-83F8-47E6-A961-7AC133F50D50}" destId="{26658136-CA3D-42D7-A36B-88198D905A09}" srcOrd="1" destOrd="0" presId="urn:microsoft.com/office/officeart/2005/8/layout/hierarchy3"/>
    <dgm:cxn modelId="{61A8217F-96E9-4BAA-A1E0-D8AA7A509C9C}" type="presParOf" srcId="{8A865662-0E1F-48A4-A993-51A2BB9B2E4F}" destId="{EAC5ADFE-339A-4113-97C8-2B160FB55301}" srcOrd="0" destOrd="0" presId="urn:microsoft.com/office/officeart/2005/8/layout/hierarchy3"/>
    <dgm:cxn modelId="{7613275C-A0D6-4EF6-B31A-B65540E57CFB}" type="presParOf" srcId="{EAC5ADFE-339A-4113-97C8-2B160FB55301}" destId="{F7FD8F5A-9E67-42AB-81D8-27CA125220BB}" srcOrd="0" destOrd="0" presId="urn:microsoft.com/office/officeart/2005/8/layout/hierarchy3"/>
    <dgm:cxn modelId="{585E41AC-2740-4B8E-87F9-86B474095BBD}" type="presParOf" srcId="{F7FD8F5A-9E67-42AB-81D8-27CA125220BB}" destId="{3028E8D7-EA6F-4EA7-978A-43633D6AEAF6}" srcOrd="0" destOrd="0" presId="urn:microsoft.com/office/officeart/2005/8/layout/hierarchy3"/>
    <dgm:cxn modelId="{FC964F3F-3CD1-4826-B7CD-BDE6731DA5AF}" type="presParOf" srcId="{F7FD8F5A-9E67-42AB-81D8-27CA125220BB}" destId="{7E96EBE4-03A1-4197-A609-8D826601ABC1}" srcOrd="1" destOrd="0" presId="urn:microsoft.com/office/officeart/2005/8/layout/hierarchy3"/>
    <dgm:cxn modelId="{C3B81C11-C670-484E-A374-0401397E49E6}" type="presParOf" srcId="{EAC5ADFE-339A-4113-97C8-2B160FB55301}" destId="{FD32282A-0269-4D8F-A4C8-0AC524E4BE98}" srcOrd="1" destOrd="0" presId="urn:microsoft.com/office/officeart/2005/8/layout/hierarchy3"/>
    <dgm:cxn modelId="{E341820C-E79E-431E-8B54-90529DAC17CF}" type="presParOf" srcId="{8A865662-0E1F-48A4-A993-51A2BB9B2E4F}" destId="{4A7754E5-4AF7-4EF3-80D7-CE8DA9A463B0}" srcOrd="1" destOrd="0" presId="urn:microsoft.com/office/officeart/2005/8/layout/hierarchy3"/>
    <dgm:cxn modelId="{8FDC9BB2-9B10-4D96-86A1-F2CEDA771BEC}" type="presParOf" srcId="{4A7754E5-4AF7-4EF3-80D7-CE8DA9A463B0}" destId="{9FB9EDC3-647D-443D-8F9A-912D7651812C}" srcOrd="0" destOrd="0" presId="urn:microsoft.com/office/officeart/2005/8/layout/hierarchy3"/>
    <dgm:cxn modelId="{D3AFDFCB-4C6E-4611-BC4A-12EDAF1079EE}" type="presParOf" srcId="{9FB9EDC3-647D-443D-8F9A-912D7651812C}" destId="{0BCE1037-9706-410D-834A-ECEC4388E735}" srcOrd="0" destOrd="0" presId="urn:microsoft.com/office/officeart/2005/8/layout/hierarchy3"/>
    <dgm:cxn modelId="{EAF80534-F4C5-43E7-AAC8-CFDCF1BF4496}" type="presParOf" srcId="{9FB9EDC3-647D-443D-8F9A-912D7651812C}" destId="{26658136-CA3D-42D7-A36B-88198D905A09}" srcOrd="1" destOrd="0" presId="urn:microsoft.com/office/officeart/2005/8/layout/hierarchy3"/>
    <dgm:cxn modelId="{CDF54187-655A-4EF6-B3B1-CE81B0392EC2}" type="presParOf" srcId="{4A7754E5-4AF7-4EF3-80D7-CE8DA9A463B0}" destId="{F820BF47-1A0C-43F5-AAAD-6ACB2E9AD490}" srcOrd="1" destOrd="0" presId="urn:microsoft.com/office/officeart/2005/8/layout/hierarchy3"/>
    <dgm:cxn modelId="{9AECAAFC-9667-4D11-9A0C-883A96F4955B}" type="presParOf" srcId="{8A865662-0E1F-48A4-A993-51A2BB9B2E4F}" destId="{5194E25F-D379-447F-929A-993DB7FDEBB6}" srcOrd="2" destOrd="0" presId="urn:microsoft.com/office/officeart/2005/8/layout/hierarchy3"/>
    <dgm:cxn modelId="{CDB3A7B7-D579-4F0A-B250-CF11F10931A1}" type="presParOf" srcId="{5194E25F-D379-447F-929A-993DB7FDEBB6}" destId="{340FD182-E020-4339-8DC5-CEFA222C64AC}" srcOrd="0" destOrd="0" presId="urn:microsoft.com/office/officeart/2005/8/layout/hierarchy3"/>
    <dgm:cxn modelId="{A18CDA89-75E1-4009-8662-12823BE0C735}" type="presParOf" srcId="{340FD182-E020-4339-8DC5-CEFA222C64AC}" destId="{405FCD6E-D4E8-41FA-B6A2-E4BB402E06BE}" srcOrd="0" destOrd="0" presId="urn:microsoft.com/office/officeart/2005/8/layout/hierarchy3"/>
    <dgm:cxn modelId="{39F44687-47CC-4847-B5FA-9171626C02EE}" type="presParOf" srcId="{340FD182-E020-4339-8DC5-CEFA222C64AC}" destId="{145781A5-5489-4E99-8DDD-A5C31F300089}" srcOrd="1" destOrd="0" presId="urn:microsoft.com/office/officeart/2005/8/layout/hierarchy3"/>
    <dgm:cxn modelId="{1739F4D7-7A71-46AD-AF18-AE4507282747}" type="presParOf" srcId="{5194E25F-D379-447F-929A-993DB7FDEBB6}" destId="{4DD10E36-D14C-490A-BF06-A6B3FAFA273E}" srcOrd="1" destOrd="0" presId="urn:microsoft.com/office/officeart/2005/8/layout/hierarchy3"/>
    <dgm:cxn modelId="{068BC3C5-4BFA-4DCA-883A-52FFA4FC7135}" type="presParOf" srcId="{8A865662-0E1F-48A4-A993-51A2BB9B2E4F}" destId="{C9B5881D-401D-4DFF-ADCD-A76BC6719BD1}" srcOrd="3" destOrd="0" presId="urn:microsoft.com/office/officeart/2005/8/layout/hierarchy3"/>
    <dgm:cxn modelId="{C65A04CF-331A-4999-B842-9651C3153CDB}" type="presParOf" srcId="{C9B5881D-401D-4DFF-ADCD-A76BC6719BD1}" destId="{3A20517E-5B01-4A3D-B6A4-42B27CCE0F77}" srcOrd="0" destOrd="0" presId="urn:microsoft.com/office/officeart/2005/8/layout/hierarchy3"/>
    <dgm:cxn modelId="{D3B3F63B-8FA7-4795-B320-E50599E40129}" type="presParOf" srcId="{3A20517E-5B01-4A3D-B6A4-42B27CCE0F77}" destId="{8C5134CD-97C1-4A5D-8A99-397EA240E35C}" srcOrd="0" destOrd="0" presId="urn:microsoft.com/office/officeart/2005/8/layout/hierarchy3"/>
    <dgm:cxn modelId="{46962050-7F6F-48CC-9B66-DDECEE9590AA}" type="presParOf" srcId="{3A20517E-5B01-4A3D-B6A4-42B27CCE0F77}" destId="{E785B7E3-F502-42E2-BE10-1B2C6EE54F76}" srcOrd="1" destOrd="0" presId="urn:microsoft.com/office/officeart/2005/8/layout/hierarchy3"/>
    <dgm:cxn modelId="{2AA459FA-75DB-4EFA-B026-73AF51A19058}" type="presParOf" srcId="{C9B5881D-401D-4DFF-ADCD-A76BC6719BD1}" destId="{FECB1FBB-D3A5-464E-A91C-971D9A42C899}"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216E63D-CBE1-47D1-971D-D19E0E8A8FC3}" type="doc">
      <dgm:prSet loTypeId="urn:diagrams.loki3.com/BracketList" loCatId="list" qsTypeId="urn:microsoft.com/office/officeart/2005/8/quickstyle/simple1" qsCatId="simple" csTypeId="urn:microsoft.com/office/officeart/2005/8/colors/colorful1" csCatId="colorful" phldr="1"/>
      <dgm:spPr/>
      <dgm:t>
        <a:bodyPr/>
        <a:lstStyle/>
        <a:p>
          <a:endParaRPr lang="en-US"/>
        </a:p>
      </dgm:t>
    </dgm:pt>
    <dgm:pt modelId="{A134D086-EB35-479B-BCB2-A4FC4CA30380}">
      <dgm:prSet phldrT="[Text]"/>
      <dgm:spPr/>
      <dgm:t>
        <a:bodyPr/>
        <a:lstStyle/>
        <a:p>
          <a:pPr algn="ctr"/>
          <a:r>
            <a:rPr lang="en-US" b="1" dirty="0">
              <a:solidFill>
                <a:schemeClr val="accent2"/>
              </a:solidFill>
            </a:rPr>
            <a:t>Use of AI by companies and organizations</a:t>
          </a:r>
        </a:p>
      </dgm:t>
    </dgm:pt>
    <dgm:pt modelId="{6A8DC8BF-72FC-408B-9777-5DEC76AF5B6B}" type="parTrans" cxnId="{7CEC442A-C2AF-454D-87FF-C23BAF698F33}">
      <dgm:prSet/>
      <dgm:spPr/>
      <dgm:t>
        <a:bodyPr/>
        <a:lstStyle/>
        <a:p>
          <a:endParaRPr lang="en-US"/>
        </a:p>
      </dgm:t>
    </dgm:pt>
    <dgm:pt modelId="{6AFF4D62-BF0A-4087-88EC-F409FDBD1BE2}" type="sibTrans" cxnId="{7CEC442A-C2AF-454D-87FF-C23BAF698F33}">
      <dgm:prSet/>
      <dgm:spPr/>
      <dgm:t>
        <a:bodyPr/>
        <a:lstStyle/>
        <a:p>
          <a:endParaRPr lang="en-US"/>
        </a:p>
      </dgm:t>
    </dgm:pt>
    <dgm:pt modelId="{50A2CA05-A47E-40F3-8C4C-B78F6A4D8A93}">
      <dgm:prSet phldrT="[Text]"/>
      <dgm:spPr/>
      <dgm:t>
        <a:bodyPr/>
        <a:lstStyle/>
        <a:p>
          <a:r>
            <a:rPr lang="en-US" dirty="0"/>
            <a:t>Ensure safety</a:t>
          </a:r>
        </a:p>
      </dgm:t>
      <dgm:extLst>
        <a:ext uri="{E40237B7-FDA0-4F09-8148-C483321AD2D9}">
          <dgm14:cNvPr xmlns:dgm14="http://schemas.microsoft.com/office/drawing/2010/diagram" id="0" name="" descr="Ensure safety&#10;Limit harmful uses of AI&#10;Establish accountability: Liability?&#10;Avoid concentration of power: Winner-takes-All&#10;"/>
        </a:ext>
      </dgm:extLst>
    </dgm:pt>
    <dgm:pt modelId="{972F3A07-87E8-4DF5-B140-25220A30A866}" type="parTrans" cxnId="{C897491D-D49B-42ED-B73D-65D229C9A4E3}">
      <dgm:prSet/>
      <dgm:spPr/>
      <dgm:t>
        <a:bodyPr/>
        <a:lstStyle/>
        <a:p>
          <a:endParaRPr lang="en-US"/>
        </a:p>
      </dgm:t>
    </dgm:pt>
    <dgm:pt modelId="{BA81BC62-DCBA-40DB-875F-1F73DB782AC3}" type="sibTrans" cxnId="{C897491D-D49B-42ED-B73D-65D229C9A4E3}">
      <dgm:prSet/>
      <dgm:spPr/>
      <dgm:t>
        <a:bodyPr/>
        <a:lstStyle/>
        <a:p>
          <a:endParaRPr lang="en-US"/>
        </a:p>
      </dgm:t>
    </dgm:pt>
    <dgm:pt modelId="{51939334-B253-4E2C-A961-454675F260AC}">
      <dgm:prSet phldrT="[Text]"/>
      <dgm:spPr/>
      <dgm:t>
        <a:bodyPr/>
        <a:lstStyle/>
        <a:p>
          <a:pPr algn="ctr"/>
          <a:r>
            <a:rPr lang="en-US" b="1" dirty="0"/>
            <a:t>Protect individuals</a:t>
          </a:r>
        </a:p>
      </dgm:t>
    </dgm:pt>
    <dgm:pt modelId="{4AFA6AEB-BCD9-4F5F-9068-42B083C22026}" type="parTrans" cxnId="{6D4ADBD1-3B85-484C-BC10-C606F9CA9CD4}">
      <dgm:prSet/>
      <dgm:spPr/>
      <dgm:t>
        <a:bodyPr/>
        <a:lstStyle/>
        <a:p>
          <a:endParaRPr lang="en-US"/>
        </a:p>
      </dgm:t>
    </dgm:pt>
    <dgm:pt modelId="{4CBC84A2-4E3F-4055-8A4C-FF0DE0CC39D6}" type="sibTrans" cxnId="{6D4ADBD1-3B85-484C-BC10-C606F9CA9CD4}">
      <dgm:prSet/>
      <dgm:spPr/>
      <dgm:t>
        <a:bodyPr/>
        <a:lstStyle/>
        <a:p>
          <a:endParaRPr lang="en-US"/>
        </a:p>
      </dgm:t>
    </dgm:pt>
    <dgm:pt modelId="{BCFEFF8C-3EC3-4EF4-9708-A267F78227B6}">
      <dgm:prSet phldrT="[Text]"/>
      <dgm:spPr/>
      <dgm:t>
        <a:bodyPr/>
        <a:lstStyle/>
        <a:p>
          <a:r>
            <a:rPr lang="en-US" dirty="0"/>
            <a:t>Uphold human rights and values.</a:t>
          </a:r>
        </a:p>
      </dgm:t>
    </dgm:pt>
    <dgm:pt modelId="{8EA3966C-3C08-43B2-B785-21F4C2296D52}" type="parTrans" cxnId="{4A80B58A-034F-41E4-A660-1AB32370363A}">
      <dgm:prSet/>
      <dgm:spPr/>
      <dgm:t>
        <a:bodyPr/>
        <a:lstStyle/>
        <a:p>
          <a:endParaRPr lang="en-US"/>
        </a:p>
      </dgm:t>
    </dgm:pt>
    <dgm:pt modelId="{3EE3E378-4E2A-4458-813D-AD3CC9A87D62}" type="sibTrans" cxnId="{4A80B58A-034F-41E4-A660-1AB32370363A}">
      <dgm:prSet/>
      <dgm:spPr/>
      <dgm:t>
        <a:bodyPr/>
        <a:lstStyle/>
        <a:p>
          <a:endParaRPr lang="en-US"/>
        </a:p>
      </dgm:t>
    </dgm:pt>
    <dgm:pt modelId="{FA18C506-4982-4A60-B328-FFB50BBB8D9A}">
      <dgm:prSet/>
      <dgm:spPr/>
      <dgm:t>
        <a:bodyPr/>
        <a:lstStyle/>
        <a:p>
          <a:r>
            <a:rPr lang="en-US" dirty="0"/>
            <a:t>Limit harmful uses of AI</a:t>
          </a:r>
        </a:p>
      </dgm:t>
    </dgm:pt>
    <dgm:pt modelId="{1BBEEB0C-E1FC-4957-B570-1B8386860D04}" type="parTrans" cxnId="{A45E9513-6311-4604-94BB-9498BF16A7AB}">
      <dgm:prSet/>
      <dgm:spPr/>
      <dgm:t>
        <a:bodyPr/>
        <a:lstStyle/>
        <a:p>
          <a:endParaRPr lang="en-US"/>
        </a:p>
      </dgm:t>
    </dgm:pt>
    <dgm:pt modelId="{CCEB5C56-45B1-4819-8FE7-B7F6DE13403D}" type="sibTrans" cxnId="{A45E9513-6311-4604-94BB-9498BF16A7AB}">
      <dgm:prSet/>
      <dgm:spPr/>
      <dgm:t>
        <a:bodyPr/>
        <a:lstStyle/>
        <a:p>
          <a:endParaRPr lang="en-US"/>
        </a:p>
      </dgm:t>
    </dgm:pt>
    <dgm:pt modelId="{F13E7D06-81FA-4558-88D5-47C5103BB0AA}">
      <dgm:prSet/>
      <dgm:spPr/>
      <dgm:t>
        <a:bodyPr/>
        <a:lstStyle/>
        <a:p>
          <a:r>
            <a:rPr lang="en-US" dirty="0"/>
            <a:t>Establish accountability: Liability?</a:t>
          </a:r>
        </a:p>
      </dgm:t>
    </dgm:pt>
    <dgm:pt modelId="{A59AFFB2-36B6-4D90-A849-EF5335EFBCA7}" type="parTrans" cxnId="{F2974331-80EC-4E40-A076-200B0ADFBCFD}">
      <dgm:prSet/>
      <dgm:spPr/>
      <dgm:t>
        <a:bodyPr/>
        <a:lstStyle/>
        <a:p>
          <a:endParaRPr lang="en-US"/>
        </a:p>
      </dgm:t>
    </dgm:pt>
    <dgm:pt modelId="{B719DB70-2EEE-4BA0-B9BA-9ADF0EE7D77B}" type="sibTrans" cxnId="{F2974331-80EC-4E40-A076-200B0ADFBCFD}">
      <dgm:prSet/>
      <dgm:spPr/>
      <dgm:t>
        <a:bodyPr/>
        <a:lstStyle/>
        <a:p>
          <a:endParaRPr lang="en-US"/>
        </a:p>
      </dgm:t>
    </dgm:pt>
    <dgm:pt modelId="{C4F5E714-86FD-419E-9548-51B334F01070}">
      <dgm:prSet/>
      <dgm:spPr/>
      <dgm:t>
        <a:bodyPr/>
        <a:lstStyle/>
        <a:p>
          <a:r>
            <a:rPr lang="en-US" dirty="0"/>
            <a:t>Avoid concentration of power: Winner-takes-All</a:t>
          </a:r>
        </a:p>
      </dgm:t>
    </dgm:pt>
    <dgm:pt modelId="{E9B8F1A1-CD9B-4EE7-9B6B-9069A697F4D8}" type="parTrans" cxnId="{56EA39BF-610F-4F68-8AB9-471F2510DDD9}">
      <dgm:prSet/>
      <dgm:spPr/>
      <dgm:t>
        <a:bodyPr/>
        <a:lstStyle/>
        <a:p>
          <a:endParaRPr lang="en-US"/>
        </a:p>
      </dgm:t>
    </dgm:pt>
    <dgm:pt modelId="{696E55F1-619B-4E5E-A5D5-D7CBA8BA1847}" type="sibTrans" cxnId="{56EA39BF-610F-4F68-8AB9-471F2510DDD9}">
      <dgm:prSet/>
      <dgm:spPr/>
      <dgm:t>
        <a:bodyPr/>
        <a:lstStyle/>
        <a:p>
          <a:endParaRPr lang="en-US"/>
        </a:p>
      </dgm:t>
    </dgm:pt>
    <dgm:pt modelId="{766CA1A5-C5E8-4632-9D55-A9D543E3C578}">
      <dgm:prSet/>
      <dgm:spPr/>
      <dgm:t>
        <a:bodyPr/>
        <a:lstStyle/>
        <a:p>
          <a:r>
            <a:rPr lang="en-US" dirty="0"/>
            <a:t>Ensure fairness: Equal opportunity/equal impact. Reflect diversity/inclusion</a:t>
          </a:r>
        </a:p>
      </dgm:t>
    </dgm:pt>
    <dgm:pt modelId="{99350BE8-9FFE-425C-9582-6C7A6ECEB773}" type="parTrans" cxnId="{262C51A0-8D81-47B9-A772-5D662C14F2F0}">
      <dgm:prSet/>
      <dgm:spPr/>
      <dgm:t>
        <a:bodyPr/>
        <a:lstStyle/>
        <a:p>
          <a:endParaRPr lang="en-US"/>
        </a:p>
      </dgm:t>
    </dgm:pt>
    <dgm:pt modelId="{CC291EB2-27C2-4888-92BE-C4C82066D92B}" type="sibTrans" cxnId="{262C51A0-8D81-47B9-A772-5D662C14F2F0}">
      <dgm:prSet/>
      <dgm:spPr/>
      <dgm:t>
        <a:bodyPr/>
        <a:lstStyle/>
        <a:p>
          <a:endParaRPr lang="en-US"/>
        </a:p>
      </dgm:t>
    </dgm:pt>
    <dgm:pt modelId="{CB652788-EA98-417F-A48C-01DB7C795291}">
      <dgm:prSet/>
      <dgm:spPr/>
      <dgm:t>
        <a:bodyPr/>
        <a:lstStyle/>
        <a:p>
          <a:r>
            <a:rPr lang="en-US" dirty="0"/>
            <a:t>Provide transparency: Explanations to build trust</a:t>
          </a:r>
        </a:p>
      </dgm:t>
    </dgm:pt>
    <dgm:pt modelId="{C61DF9FB-C5FA-45A1-AB3B-3EAB1101DDC0}" type="parTrans" cxnId="{59AB4109-481B-4565-8B02-CFE2F974F769}">
      <dgm:prSet/>
      <dgm:spPr/>
      <dgm:t>
        <a:bodyPr/>
        <a:lstStyle/>
        <a:p>
          <a:endParaRPr lang="en-US"/>
        </a:p>
      </dgm:t>
    </dgm:pt>
    <dgm:pt modelId="{A6116C51-6B3A-4C7A-BC7F-9C032F57DDAE}" type="sibTrans" cxnId="{59AB4109-481B-4565-8B02-CFE2F974F769}">
      <dgm:prSet/>
      <dgm:spPr/>
      <dgm:t>
        <a:bodyPr/>
        <a:lstStyle/>
        <a:p>
          <a:endParaRPr lang="en-US"/>
        </a:p>
      </dgm:t>
    </dgm:pt>
    <dgm:pt modelId="{C05AB942-1D66-4B04-AECC-C06D4FE21A77}">
      <dgm:prSet/>
      <dgm:spPr/>
      <dgm:t>
        <a:bodyPr/>
        <a:lstStyle/>
        <a:p>
          <a:r>
            <a:rPr lang="en-US" dirty="0"/>
            <a:t>Respect privacy: Surveillance?</a:t>
          </a:r>
        </a:p>
      </dgm:t>
    </dgm:pt>
    <dgm:pt modelId="{9C086E27-EF2A-4457-A530-2C152AD03484}" type="parTrans" cxnId="{5C0B11CA-CFCA-4F8E-982C-65CFAF6F8B95}">
      <dgm:prSet/>
      <dgm:spPr/>
      <dgm:t>
        <a:bodyPr/>
        <a:lstStyle/>
        <a:p>
          <a:endParaRPr lang="en-US"/>
        </a:p>
      </dgm:t>
    </dgm:pt>
    <dgm:pt modelId="{74133B84-C025-4469-A00E-8B97E217C0D3}" type="sibTrans" cxnId="{5C0B11CA-CFCA-4F8E-982C-65CFAF6F8B95}">
      <dgm:prSet/>
      <dgm:spPr/>
      <dgm:t>
        <a:bodyPr/>
        <a:lstStyle/>
        <a:p>
          <a:endParaRPr lang="en-US"/>
        </a:p>
      </dgm:t>
    </dgm:pt>
    <dgm:pt modelId="{F8B930A5-66C0-4899-8B65-AA6F5AE8BAD9}">
      <dgm:prSet/>
      <dgm:spPr/>
      <dgm:t>
        <a:bodyPr/>
        <a:lstStyle/>
        <a:p>
          <a:r>
            <a:rPr lang="en-US" dirty="0"/>
            <a:t>Contemplate implications for employment: Income and purpose.</a:t>
          </a:r>
        </a:p>
      </dgm:t>
    </dgm:pt>
    <dgm:pt modelId="{2C898B08-D713-4D2D-B7C5-B63CEC0F5A23}" type="parTrans" cxnId="{57955240-D45B-4B2F-84EF-8CD7E15D0E0E}">
      <dgm:prSet/>
      <dgm:spPr/>
      <dgm:t>
        <a:bodyPr/>
        <a:lstStyle/>
        <a:p>
          <a:endParaRPr lang="en-US"/>
        </a:p>
      </dgm:t>
    </dgm:pt>
    <dgm:pt modelId="{D4C9A265-8854-47D3-B5D8-0B77CCF2919C}" type="sibTrans" cxnId="{57955240-D45B-4B2F-84EF-8CD7E15D0E0E}">
      <dgm:prSet/>
      <dgm:spPr/>
      <dgm:t>
        <a:bodyPr/>
        <a:lstStyle/>
        <a:p>
          <a:endParaRPr lang="en-US"/>
        </a:p>
      </dgm:t>
    </dgm:pt>
    <dgm:pt modelId="{20CA0817-04D9-4922-976A-7F4BF95F116A}">
      <dgm:prSet/>
      <dgm:spPr/>
      <dgm:t>
        <a:bodyPr/>
        <a:lstStyle/>
        <a:p>
          <a:pPr algn="ctr"/>
          <a:r>
            <a:rPr lang="en-US" b="1" dirty="0">
              <a:solidFill>
                <a:schemeClr val="accent4"/>
              </a:solidFill>
            </a:rPr>
            <a:t>Governance</a:t>
          </a:r>
        </a:p>
      </dgm:t>
    </dgm:pt>
    <dgm:pt modelId="{5C5B9A49-A25E-4746-96A9-A01FB1D43459}" type="parTrans" cxnId="{700CFC25-3097-4A7E-B2F8-A2F53A32A82D}">
      <dgm:prSet/>
      <dgm:spPr/>
      <dgm:t>
        <a:bodyPr/>
        <a:lstStyle/>
        <a:p>
          <a:endParaRPr lang="en-US"/>
        </a:p>
      </dgm:t>
    </dgm:pt>
    <dgm:pt modelId="{745CFCCB-A04A-4037-86FE-61ACC4E6378F}" type="sibTrans" cxnId="{700CFC25-3097-4A7E-B2F8-A2F53A32A82D}">
      <dgm:prSet/>
      <dgm:spPr/>
      <dgm:t>
        <a:bodyPr/>
        <a:lstStyle/>
        <a:p>
          <a:endParaRPr lang="en-US"/>
        </a:p>
      </dgm:t>
    </dgm:pt>
    <dgm:pt modelId="{185AD122-68BD-4092-B526-95751C57D114}">
      <dgm:prSet/>
      <dgm:spPr/>
      <dgm:t>
        <a:bodyPr/>
        <a:lstStyle/>
        <a:p>
          <a:r>
            <a:rPr lang="en-US" dirty="0"/>
            <a:t>Acknowledge legal/policy implications</a:t>
          </a:r>
        </a:p>
      </dgm:t>
      <dgm:extLst>
        <a:ext uri="{E40237B7-FDA0-4F09-8148-C483321AD2D9}">
          <dgm14:cNvPr xmlns:dgm14="http://schemas.microsoft.com/office/drawing/2010/diagram" id="0" name="" descr="Ensure safety&#10;Limit harmful uses of AI&#10;Establish accountability: Liability?&#10;Avoid concentration of power: Winner-takes-All&#10;&#10;Uphold human rights and values&#10;Ensure fairness: Equal opportunity/equal impact. Reflect diversity/inclusion&#10;Provide transparency: Explanations to build trust&#10;Respect privacy: Surveillance?&#10;Contemplate implications for employment: Income and purpose.&#10;&#10;Acknowledge legal/policy implications&#10;&#10;"/>
        </a:ext>
      </dgm:extLst>
    </dgm:pt>
    <dgm:pt modelId="{8102FC34-D562-4ED1-93B5-B572FBCEC6CB}" type="parTrans" cxnId="{6B49B411-AC0C-410B-8CF7-B253C5C31BA0}">
      <dgm:prSet/>
      <dgm:spPr/>
      <dgm:t>
        <a:bodyPr/>
        <a:lstStyle/>
        <a:p>
          <a:endParaRPr lang="en-US"/>
        </a:p>
      </dgm:t>
    </dgm:pt>
    <dgm:pt modelId="{EDE61E35-3A9D-4D35-B3FD-88B7808009ED}" type="sibTrans" cxnId="{6B49B411-AC0C-410B-8CF7-B253C5C31BA0}">
      <dgm:prSet/>
      <dgm:spPr/>
      <dgm:t>
        <a:bodyPr/>
        <a:lstStyle/>
        <a:p>
          <a:endParaRPr lang="en-US"/>
        </a:p>
      </dgm:t>
    </dgm:pt>
    <dgm:pt modelId="{865E1FF0-AB9F-4282-9EEF-3427E8120E51}" type="pres">
      <dgm:prSet presAssocID="{7216E63D-CBE1-47D1-971D-D19E0E8A8FC3}" presName="Name0" presStyleCnt="0">
        <dgm:presLayoutVars>
          <dgm:dir/>
          <dgm:animLvl val="lvl"/>
          <dgm:resizeHandles val="exact"/>
        </dgm:presLayoutVars>
      </dgm:prSet>
      <dgm:spPr/>
    </dgm:pt>
    <dgm:pt modelId="{631EC3F7-637A-4515-A793-BD92AD7FA0B0}" type="pres">
      <dgm:prSet presAssocID="{A134D086-EB35-479B-BCB2-A4FC4CA30380}" presName="linNode" presStyleCnt="0"/>
      <dgm:spPr/>
    </dgm:pt>
    <dgm:pt modelId="{BDF37F87-D89B-4265-9CCA-767E09BB27BA}" type="pres">
      <dgm:prSet presAssocID="{A134D086-EB35-479B-BCB2-A4FC4CA30380}" presName="parTx" presStyleLbl="revTx" presStyleIdx="0" presStyleCnt="3">
        <dgm:presLayoutVars>
          <dgm:chMax val="1"/>
          <dgm:bulletEnabled val="1"/>
        </dgm:presLayoutVars>
      </dgm:prSet>
      <dgm:spPr/>
    </dgm:pt>
    <dgm:pt modelId="{18817703-F11E-41DC-8E9C-0E557B75EE9A}" type="pres">
      <dgm:prSet presAssocID="{A134D086-EB35-479B-BCB2-A4FC4CA30380}" presName="bracket" presStyleLbl="parChTrans1D1" presStyleIdx="0" presStyleCnt="3">
        <dgm:style>
          <a:lnRef idx="2">
            <a:schemeClr val="accent2"/>
          </a:lnRef>
          <a:fillRef idx="1">
            <a:schemeClr val="lt1"/>
          </a:fillRef>
          <a:effectRef idx="0">
            <a:schemeClr val="accent2"/>
          </a:effectRef>
          <a:fontRef idx="minor">
            <a:schemeClr val="dk1"/>
          </a:fontRef>
        </dgm:style>
      </dgm:prSet>
      <dgm:spPr/>
    </dgm:pt>
    <dgm:pt modelId="{E0B23359-5982-4DE9-A500-CEE49DE7CBB5}" type="pres">
      <dgm:prSet presAssocID="{A134D086-EB35-479B-BCB2-A4FC4CA30380}" presName="spH" presStyleCnt="0"/>
      <dgm:spPr/>
    </dgm:pt>
    <dgm:pt modelId="{9E74F86F-4160-4D59-AE65-BF20920FD515}" type="pres">
      <dgm:prSet presAssocID="{A134D086-EB35-479B-BCB2-A4FC4CA30380}" presName="desTx" presStyleLbl="node1" presStyleIdx="0" presStyleCnt="3">
        <dgm:presLayoutVars>
          <dgm:bulletEnabled val="1"/>
        </dgm:presLayoutVars>
      </dgm:prSet>
      <dgm:spPr/>
    </dgm:pt>
    <dgm:pt modelId="{116D749A-7E22-49CA-B1BD-CD3422D85B9C}" type="pres">
      <dgm:prSet presAssocID="{6AFF4D62-BF0A-4087-88EC-F409FDBD1BE2}" presName="spV" presStyleCnt="0"/>
      <dgm:spPr/>
    </dgm:pt>
    <dgm:pt modelId="{3933C0B9-677C-4B46-96AB-52DED77BE203}" type="pres">
      <dgm:prSet presAssocID="{51939334-B253-4E2C-A961-454675F260AC}" presName="linNode" presStyleCnt="0"/>
      <dgm:spPr/>
    </dgm:pt>
    <dgm:pt modelId="{8551A47B-1180-4CEB-95F0-15010AF97308}" type="pres">
      <dgm:prSet presAssocID="{51939334-B253-4E2C-A961-454675F260AC}" presName="parTx" presStyleLbl="revTx" presStyleIdx="1" presStyleCnt="3">
        <dgm:presLayoutVars>
          <dgm:chMax val="1"/>
          <dgm:bulletEnabled val="1"/>
        </dgm:presLayoutVars>
      </dgm:prSet>
      <dgm:spPr/>
    </dgm:pt>
    <dgm:pt modelId="{33078966-B16B-4AC2-8803-8A1030501DAA}" type="pres">
      <dgm:prSet presAssocID="{51939334-B253-4E2C-A961-454675F260AC}" presName="bracket" presStyleLbl="parChTrans1D1" presStyleIdx="1" presStyleCnt="3">
        <dgm:style>
          <a:lnRef idx="2">
            <a:schemeClr val="dk1"/>
          </a:lnRef>
          <a:fillRef idx="1">
            <a:schemeClr val="lt1"/>
          </a:fillRef>
          <a:effectRef idx="0">
            <a:schemeClr val="dk1"/>
          </a:effectRef>
          <a:fontRef idx="minor">
            <a:schemeClr val="dk1"/>
          </a:fontRef>
        </dgm:style>
      </dgm:prSet>
      <dgm:spPr/>
    </dgm:pt>
    <dgm:pt modelId="{A98E9E88-B94E-4B7E-9CC5-262AE72C4ED2}" type="pres">
      <dgm:prSet presAssocID="{51939334-B253-4E2C-A961-454675F260AC}" presName="spH" presStyleCnt="0"/>
      <dgm:spPr/>
    </dgm:pt>
    <dgm:pt modelId="{8B5DC7CC-6301-4814-93A2-3DB6A0512DB4}" type="pres">
      <dgm:prSet presAssocID="{51939334-B253-4E2C-A961-454675F260AC}" presName="desTx" presStyleLbl="node1" presStyleIdx="1" presStyleCnt="3">
        <dgm:presLayoutVars>
          <dgm:bulletEnabled val="1"/>
        </dgm:presLayoutVars>
      </dgm:prSet>
      <dgm:spPr/>
    </dgm:pt>
    <dgm:pt modelId="{E43CF2B8-CCF1-4204-9BFA-736C7FDC72A1}" type="pres">
      <dgm:prSet presAssocID="{4CBC84A2-4E3F-4055-8A4C-FF0DE0CC39D6}" presName="spV" presStyleCnt="0"/>
      <dgm:spPr/>
    </dgm:pt>
    <dgm:pt modelId="{EA84A35A-DAB9-4E3F-901D-AEC318211556}" type="pres">
      <dgm:prSet presAssocID="{20CA0817-04D9-4922-976A-7F4BF95F116A}" presName="linNode" presStyleCnt="0"/>
      <dgm:spPr/>
    </dgm:pt>
    <dgm:pt modelId="{81A863B9-2C90-43D8-B529-1F605AC44A8F}" type="pres">
      <dgm:prSet presAssocID="{20CA0817-04D9-4922-976A-7F4BF95F116A}" presName="parTx" presStyleLbl="revTx" presStyleIdx="2" presStyleCnt="3">
        <dgm:presLayoutVars>
          <dgm:chMax val="1"/>
          <dgm:bulletEnabled val="1"/>
        </dgm:presLayoutVars>
      </dgm:prSet>
      <dgm:spPr/>
    </dgm:pt>
    <dgm:pt modelId="{D8E4AC64-8AD0-4103-9AC8-A55D40C4C783}" type="pres">
      <dgm:prSet presAssocID="{20CA0817-04D9-4922-976A-7F4BF95F116A}" presName="bracket" presStyleLbl="parChTrans1D1" presStyleIdx="2" presStyleCnt="3">
        <dgm:style>
          <a:lnRef idx="2">
            <a:schemeClr val="accent4"/>
          </a:lnRef>
          <a:fillRef idx="1">
            <a:schemeClr val="lt1"/>
          </a:fillRef>
          <a:effectRef idx="0">
            <a:schemeClr val="accent4"/>
          </a:effectRef>
          <a:fontRef idx="minor">
            <a:schemeClr val="dk1"/>
          </a:fontRef>
        </dgm:style>
      </dgm:prSet>
      <dgm:spPr/>
    </dgm:pt>
    <dgm:pt modelId="{6EF4622D-1C26-40BC-A289-9AB8211A457D}" type="pres">
      <dgm:prSet presAssocID="{20CA0817-04D9-4922-976A-7F4BF95F116A}" presName="spH" presStyleCnt="0"/>
      <dgm:spPr/>
    </dgm:pt>
    <dgm:pt modelId="{6EFC526C-5B53-453B-9481-B9BD9F7CDE94}" type="pres">
      <dgm:prSet presAssocID="{20CA0817-04D9-4922-976A-7F4BF95F116A}" presName="desTx" presStyleLbl="node1" presStyleIdx="2" presStyleCnt="3">
        <dgm:presLayoutVars>
          <dgm:bulletEnabled val="1"/>
        </dgm:presLayoutVars>
      </dgm:prSet>
      <dgm:spPr/>
    </dgm:pt>
  </dgm:ptLst>
  <dgm:cxnLst>
    <dgm:cxn modelId="{9A6AE004-EADE-4C28-AE7C-1D7C16714266}" type="presOf" srcId="{FA18C506-4982-4A60-B328-FFB50BBB8D9A}" destId="{9E74F86F-4160-4D59-AE65-BF20920FD515}" srcOrd="0" destOrd="1" presId="urn:diagrams.loki3.com/BracketList"/>
    <dgm:cxn modelId="{59AB4109-481B-4565-8B02-CFE2F974F769}" srcId="{51939334-B253-4E2C-A961-454675F260AC}" destId="{CB652788-EA98-417F-A48C-01DB7C795291}" srcOrd="2" destOrd="0" parTransId="{C61DF9FB-C5FA-45A1-AB3B-3EAB1101DDC0}" sibTransId="{A6116C51-6B3A-4C7A-BC7F-9C032F57DDAE}"/>
    <dgm:cxn modelId="{6B49B411-AC0C-410B-8CF7-B253C5C31BA0}" srcId="{20CA0817-04D9-4922-976A-7F4BF95F116A}" destId="{185AD122-68BD-4092-B526-95751C57D114}" srcOrd="0" destOrd="0" parTransId="{8102FC34-D562-4ED1-93B5-B572FBCEC6CB}" sibTransId="{EDE61E35-3A9D-4D35-B3FD-88B7808009ED}"/>
    <dgm:cxn modelId="{A45E9513-6311-4604-94BB-9498BF16A7AB}" srcId="{A134D086-EB35-479B-BCB2-A4FC4CA30380}" destId="{FA18C506-4982-4A60-B328-FFB50BBB8D9A}" srcOrd="1" destOrd="0" parTransId="{1BBEEB0C-E1FC-4957-B570-1B8386860D04}" sibTransId="{CCEB5C56-45B1-4819-8FE7-B7F6DE13403D}"/>
    <dgm:cxn modelId="{C897491D-D49B-42ED-B73D-65D229C9A4E3}" srcId="{A134D086-EB35-479B-BCB2-A4FC4CA30380}" destId="{50A2CA05-A47E-40F3-8C4C-B78F6A4D8A93}" srcOrd="0" destOrd="0" parTransId="{972F3A07-87E8-4DF5-B140-25220A30A866}" sibTransId="{BA81BC62-DCBA-40DB-875F-1F73DB782AC3}"/>
    <dgm:cxn modelId="{6CBFF623-6DEF-444B-8ADA-80AA5523CE37}" type="presOf" srcId="{CB652788-EA98-417F-A48C-01DB7C795291}" destId="{8B5DC7CC-6301-4814-93A2-3DB6A0512DB4}" srcOrd="0" destOrd="2" presId="urn:diagrams.loki3.com/BracketList"/>
    <dgm:cxn modelId="{700CFC25-3097-4A7E-B2F8-A2F53A32A82D}" srcId="{7216E63D-CBE1-47D1-971D-D19E0E8A8FC3}" destId="{20CA0817-04D9-4922-976A-7F4BF95F116A}" srcOrd="2" destOrd="0" parTransId="{5C5B9A49-A25E-4746-96A9-A01FB1D43459}" sibTransId="{745CFCCB-A04A-4037-86FE-61ACC4E6378F}"/>
    <dgm:cxn modelId="{7CEC442A-C2AF-454D-87FF-C23BAF698F33}" srcId="{7216E63D-CBE1-47D1-971D-D19E0E8A8FC3}" destId="{A134D086-EB35-479B-BCB2-A4FC4CA30380}" srcOrd="0" destOrd="0" parTransId="{6A8DC8BF-72FC-408B-9777-5DEC76AF5B6B}" sibTransId="{6AFF4D62-BF0A-4087-88EC-F409FDBD1BE2}"/>
    <dgm:cxn modelId="{F2974331-80EC-4E40-A076-200B0ADFBCFD}" srcId="{A134D086-EB35-479B-BCB2-A4FC4CA30380}" destId="{F13E7D06-81FA-4558-88D5-47C5103BB0AA}" srcOrd="2" destOrd="0" parTransId="{A59AFFB2-36B6-4D90-A849-EF5335EFBCA7}" sibTransId="{B719DB70-2EEE-4BA0-B9BA-9ADF0EE7D77B}"/>
    <dgm:cxn modelId="{22FC4E32-27E1-4F35-A1DF-7ED2B4BED384}" type="presOf" srcId="{F13E7D06-81FA-4558-88D5-47C5103BB0AA}" destId="{9E74F86F-4160-4D59-AE65-BF20920FD515}" srcOrd="0" destOrd="2" presId="urn:diagrams.loki3.com/BracketList"/>
    <dgm:cxn modelId="{7BAAE63E-DF25-4135-89BF-237011E3ED3A}" type="presOf" srcId="{20CA0817-04D9-4922-976A-7F4BF95F116A}" destId="{81A863B9-2C90-43D8-B529-1F605AC44A8F}" srcOrd="0" destOrd="0" presId="urn:diagrams.loki3.com/BracketList"/>
    <dgm:cxn modelId="{57955240-D45B-4B2F-84EF-8CD7E15D0E0E}" srcId="{51939334-B253-4E2C-A961-454675F260AC}" destId="{F8B930A5-66C0-4899-8B65-AA6F5AE8BAD9}" srcOrd="4" destOrd="0" parTransId="{2C898B08-D713-4D2D-B7C5-B63CEC0F5A23}" sibTransId="{D4C9A265-8854-47D3-B5D8-0B77CCF2919C}"/>
    <dgm:cxn modelId="{9769E946-2B80-4B79-9DE6-1AC4D9F65340}" type="presOf" srcId="{185AD122-68BD-4092-B526-95751C57D114}" destId="{6EFC526C-5B53-453B-9481-B9BD9F7CDE94}" srcOrd="0" destOrd="0" presId="urn:diagrams.loki3.com/BracketList"/>
    <dgm:cxn modelId="{43793953-3881-4B43-962D-8244250FC552}" type="presOf" srcId="{50A2CA05-A47E-40F3-8C4C-B78F6A4D8A93}" destId="{9E74F86F-4160-4D59-AE65-BF20920FD515}" srcOrd="0" destOrd="0" presId="urn:diagrams.loki3.com/BracketList"/>
    <dgm:cxn modelId="{07925356-BE76-40E4-B750-2E85590640DD}" type="presOf" srcId="{51939334-B253-4E2C-A961-454675F260AC}" destId="{8551A47B-1180-4CEB-95F0-15010AF97308}" srcOrd="0" destOrd="0" presId="urn:diagrams.loki3.com/BracketList"/>
    <dgm:cxn modelId="{933A2384-FC7D-4715-8C87-B4F4FCAD4591}" type="presOf" srcId="{C05AB942-1D66-4B04-AECC-C06D4FE21A77}" destId="{8B5DC7CC-6301-4814-93A2-3DB6A0512DB4}" srcOrd="0" destOrd="3" presId="urn:diagrams.loki3.com/BracketList"/>
    <dgm:cxn modelId="{4A80B58A-034F-41E4-A660-1AB32370363A}" srcId="{51939334-B253-4E2C-A961-454675F260AC}" destId="{BCFEFF8C-3EC3-4EF4-9708-A267F78227B6}" srcOrd="0" destOrd="0" parTransId="{8EA3966C-3C08-43B2-B785-21F4C2296D52}" sibTransId="{3EE3E378-4E2A-4458-813D-AD3CC9A87D62}"/>
    <dgm:cxn modelId="{FE06D89F-5246-4C07-87C2-FDB39095688B}" type="presOf" srcId="{7216E63D-CBE1-47D1-971D-D19E0E8A8FC3}" destId="{865E1FF0-AB9F-4282-9EEF-3427E8120E51}" srcOrd="0" destOrd="0" presId="urn:diagrams.loki3.com/BracketList"/>
    <dgm:cxn modelId="{262C51A0-8D81-47B9-A772-5D662C14F2F0}" srcId="{51939334-B253-4E2C-A961-454675F260AC}" destId="{766CA1A5-C5E8-4632-9D55-A9D543E3C578}" srcOrd="1" destOrd="0" parTransId="{99350BE8-9FFE-425C-9582-6C7A6ECEB773}" sibTransId="{CC291EB2-27C2-4888-92BE-C4C82066D92B}"/>
    <dgm:cxn modelId="{48974FA1-CB14-4C76-A1B3-9BD8CB623FCD}" type="presOf" srcId="{BCFEFF8C-3EC3-4EF4-9708-A267F78227B6}" destId="{8B5DC7CC-6301-4814-93A2-3DB6A0512DB4}" srcOrd="0" destOrd="0" presId="urn:diagrams.loki3.com/BracketList"/>
    <dgm:cxn modelId="{56EA39BF-610F-4F68-8AB9-471F2510DDD9}" srcId="{A134D086-EB35-479B-BCB2-A4FC4CA30380}" destId="{C4F5E714-86FD-419E-9548-51B334F01070}" srcOrd="3" destOrd="0" parTransId="{E9B8F1A1-CD9B-4EE7-9B6B-9069A697F4D8}" sibTransId="{696E55F1-619B-4E5E-A5D5-D7CBA8BA1847}"/>
    <dgm:cxn modelId="{5C0B11CA-CFCA-4F8E-982C-65CFAF6F8B95}" srcId="{51939334-B253-4E2C-A961-454675F260AC}" destId="{C05AB942-1D66-4B04-AECC-C06D4FE21A77}" srcOrd="3" destOrd="0" parTransId="{9C086E27-EF2A-4457-A530-2C152AD03484}" sibTransId="{74133B84-C025-4469-A00E-8B97E217C0D3}"/>
    <dgm:cxn modelId="{D0FB0FCE-D4BF-4377-8891-D335329B4904}" type="presOf" srcId="{A134D086-EB35-479B-BCB2-A4FC4CA30380}" destId="{BDF37F87-D89B-4265-9CCA-767E09BB27BA}" srcOrd="0" destOrd="0" presId="urn:diagrams.loki3.com/BracketList"/>
    <dgm:cxn modelId="{59E094D0-D173-4926-A062-B0DFC43ED64F}" type="presOf" srcId="{F8B930A5-66C0-4899-8B65-AA6F5AE8BAD9}" destId="{8B5DC7CC-6301-4814-93A2-3DB6A0512DB4}" srcOrd="0" destOrd="4" presId="urn:diagrams.loki3.com/BracketList"/>
    <dgm:cxn modelId="{6D4ADBD1-3B85-484C-BC10-C606F9CA9CD4}" srcId="{7216E63D-CBE1-47D1-971D-D19E0E8A8FC3}" destId="{51939334-B253-4E2C-A961-454675F260AC}" srcOrd="1" destOrd="0" parTransId="{4AFA6AEB-BCD9-4F5F-9068-42B083C22026}" sibTransId="{4CBC84A2-4E3F-4055-8A4C-FF0DE0CC39D6}"/>
    <dgm:cxn modelId="{1E403DE2-CDFE-4A89-AA3F-CF30E0F951B5}" type="presOf" srcId="{C4F5E714-86FD-419E-9548-51B334F01070}" destId="{9E74F86F-4160-4D59-AE65-BF20920FD515}" srcOrd="0" destOrd="3" presId="urn:diagrams.loki3.com/BracketList"/>
    <dgm:cxn modelId="{940517EB-4813-41A7-88DB-A645022677A1}" type="presOf" srcId="{766CA1A5-C5E8-4632-9D55-A9D543E3C578}" destId="{8B5DC7CC-6301-4814-93A2-3DB6A0512DB4}" srcOrd="0" destOrd="1" presId="urn:diagrams.loki3.com/BracketList"/>
    <dgm:cxn modelId="{0C9E0C8F-DC15-4B31-A0B7-E1DB46C5448C}" type="presParOf" srcId="{865E1FF0-AB9F-4282-9EEF-3427E8120E51}" destId="{631EC3F7-637A-4515-A793-BD92AD7FA0B0}" srcOrd="0" destOrd="0" presId="urn:diagrams.loki3.com/BracketList"/>
    <dgm:cxn modelId="{AC04CB65-3559-4FD2-95A4-67E2562E4E5A}" type="presParOf" srcId="{631EC3F7-637A-4515-A793-BD92AD7FA0B0}" destId="{BDF37F87-D89B-4265-9CCA-767E09BB27BA}" srcOrd="0" destOrd="0" presId="urn:diagrams.loki3.com/BracketList"/>
    <dgm:cxn modelId="{777C79F3-C62C-4F10-9CFB-EE8B0ACFB6BE}" type="presParOf" srcId="{631EC3F7-637A-4515-A793-BD92AD7FA0B0}" destId="{18817703-F11E-41DC-8E9C-0E557B75EE9A}" srcOrd="1" destOrd="0" presId="urn:diagrams.loki3.com/BracketList"/>
    <dgm:cxn modelId="{96642699-D21E-4CB8-B0F3-131F6593621C}" type="presParOf" srcId="{631EC3F7-637A-4515-A793-BD92AD7FA0B0}" destId="{E0B23359-5982-4DE9-A500-CEE49DE7CBB5}" srcOrd="2" destOrd="0" presId="urn:diagrams.loki3.com/BracketList"/>
    <dgm:cxn modelId="{484DB3C4-E7DD-479F-B42A-0813545CA90E}" type="presParOf" srcId="{631EC3F7-637A-4515-A793-BD92AD7FA0B0}" destId="{9E74F86F-4160-4D59-AE65-BF20920FD515}" srcOrd="3" destOrd="0" presId="urn:diagrams.loki3.com/BracketList"/>
    <dgm:cxn modelId="{56D8C72C-94E5-4392-9CA6-088986212996}" type="presParOf" srcId="{865E1FF0-AB9F-4282-9EEF-3427E8120E51}" destId="{116D749A-7E22-49CA-B1BD-CD3422D85B9C}" srcOrd="1" destOrd="0" presId="urn:diagrams.loki3.com/BracketList"/>
    <dgm:cxn modelId="{AA926C12-1520-44FA-8192-D5874D87E4BE}" type="presParOf" srcId="{865E1FF0-AB9F-4282-9EEF-3427E8120E51}" destId="{3933C0B9-677C-4B46-96AB-52DED77BE203}" srcOrd="2" destOrd="0" presId="urn:diagrams.loki3.com/BracketList"/>
    <dgm:cxn modelId="{0D7E7ADD-3692-4121-AEFA-7BF29C73CF75}" type="presParOf" srcId="{3933C0B9-677C-4B46-96AB-52DED77BE203}" destId="{8551A47B-1180-4CEB-95F0-15010AF97308}" srcOrd="0" destOrd="0" presId="urn:diagrams.loki3.com/BracketList"/>
    <dgm:cxn modelId="{68421E71-4E28-4958-BF28-873907AA70C3}" type="presParOf" srcId="{3933C0B9-677C-4B46-96AB-52DED77BE203}" destId="{33078966-B16B-4AC2-8803-8A1030501DAA}" srcOrd="1" destOrd="0" presId="urn:diagrams.loki3.com/BracketList"/>
    <dgm:cxn modelId="{9587E80C-EDEC-4FC6-BBC6-723DAAB44B84}" type="presParOf" srcId="{3933C0B9-677C-4B46-96AB-52DED77BE203}" destId="{A98E9E88-B94E-4B7E-9CC5-262AE72C4ED2}" srcOrd="2" destOrd="0" presId="urn:diagrams.loki3.com/BracketList"/>
    <dgm:cxn modelId="{0C7C0E83-66BC-4180-84D0-F3F9B36522CF}" type="presParOf" srcId="{3933C0B9-677C-4B46-96AB-52DED77BE203}" destId="{8B5DC7CC-6301-4814-93A2-3DB6A0512DB4}" srcOrd="3" destOrd="0" presId="urn:diagrams.loki3.com/BracketList"/>
    <dgm:cxn modelId="{3BA53D13-833A-4C22-8B4B-1B394E2FD6BF}" type="presParOf" srcId="{865E1FF0-AB9F-4282-9EEF-3427E8120E51}" destId="{E43CF2B8-CCF1-4204-9BFA-736C7FDC72A1}" srcOrd="3" destOrd="0" presId="urn:diagrams.loki3.com/BracketList"/>
    <dgm:cxn modelId="{A8518448-1A66-482C-BFF1-C942774AE4F9}" type="presParOf" srcId="{865E1FF0-AB9F-4282-9EEF-3427E8120E51}" destId="{EA84A35A-DAB9-4E3F-901D-AEC318211556}" srcOrd="4" destOrd="0" presId="urn:diagrams.loki3.com/BracketList"/>
    <dgm:cxn modelId="{FFED1829-BA2A-4BA1-B628-68780AB71BA1}" type="presParOf" srcId="{EA84A35A-DAB9-4E3F-901D-AEC318211556}" destId="{81A863B9-2C90-43D8-B529-1F605AC44A8F}" srcOrd="0" destOrd="0" presId="urn:diagrams.loki3.com/BracketList"/>
    <dgm:cxn modelId="{6908520D-4A6A-4393-8EA3-26CBC0F5DE0E}" type="presParOf" srcId="{EA84A35A-DAB9-4E3F-901D-AEC318211556}" destId="{D8E4AC64-8AD0-4103-9AC8-A55D40C4C783}" srcOrd="1" destOrd="0" presId="urn:diagrams.loki3.com/BracketList"/>
    <dgm:cxn modelId="{573B7640-0068-4F5C-8620-7D344691F30A}" type="presParOf" srcId="{EA84A35A-DAB9-4E3F-901D-AEC318211556}" destId="{6EF4622D-1C26-40BC-A289-9AB8211A457D}" srcOrd="2" destOrd="0" presId="urn:diagrams.loki3.com/BracketList"/>
    <dgm:cxn modelId="{0E146279-C556-417C-9F83-7CF1AB0DB9F7}" type="presParOf" srcId="{EA84A35A-DAB9-4E3F-901D-AEC318211556}" destId="{6EFC526C-5B53-453B-9481-B9BD9F7CDE94}"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0F9045-7893-4556-B3F3-5720C8ACC43F}">
      <dsp:nvSpPr>
        <dsp:cNvPr id="0" name=""/>
        <dsp:cNvSpPr/>
      </dsp:nvSpPr>
      <dsp:spPr>
        <a:xfrm>
          <a:off x="591502" y="0"/>
          <a:ext cx="6703695" cy="3813175"/>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FC9B01B-7FB7-4350-A4D4-CCF5734A58FA}">
      <dsp:nvSpPr>
        <dsp:cNvPr id="0" name=""/>
        <dsp:cNvSpPr/>
      </dsp:nvSpPr>
      <dsp:spPr>
        <a:xfrm>
          <a:off x="673" y="1143952"/>
          <a:ext cx="1853499" cy="152527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US" sz="3800" kern="1200" dirty="0"/>
            <a:t>What is AI?</a:t>
          </a:r>
        </a:p>
      </dsp:txBody>
      <dsp:txXfrm>
        <a:off x="75131" y="1218410"/>
        <a:ext cx="1704583" cy="1376354"/>
      </dsp:txXfrm>
    </dsp:sp>
    <dsp:sp modelId="{C53E8AC9-B3C2-4F22-A024-8206618BE8E9}">
      <dsp:nvSpPr>
        <dsp:cNvPr id="0" name=""/>
        <dsp:cNvSpPr/>
      </dsp:nvSpPr>
      <dsp:spPr>
        <a:xfrm>
          <a:off x="2011291" y="1143952"/>
          <a:ext cx="1853499" cy="152527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US" sz="3800" kern="1200" dirty="0"/>
            <a:t>History of AI</a:t>
          </a:r>
        </a:p>
      </dsp:txBody>
      <dsp:txXfrm>
        <a:off x="2085749" y="1218410"/>
        <a:ext cx="1704583" cy="1376354"/>
      </dsp:txXfrm>
    </dsp:sp>
    <dsp:sp modelId="{2BC15CC0-AAFC-4719-8E3B-40296FCEF49B}">
      <dsp:nvSpPr>
        <dsp:cNvPr id="0" name=""/>
        <dsp:cNvSpPr/>
      </dsp:nvSpPr>
      <dsp:spPr>
        <a:xfrm>
          <a:off x="4021908" y="1143952"/>
          <a:ext cx="1853499" cy="152527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US" sz="3800" kern="1200" dirty="0"/>
            <a:t>AI Today</a:t>
          </a:r>
        </a:p>
      </dsp:txBody>
      <dsp:txXfrm>
        <a:off x="4096366" y="1218410"/>
        <a:ext cx="1704583" cy="1376354"/>
      </dsp:txXfrm>
    </dsp:sp>
    <dsp:sp modelId="{5481297F-4CD0-49FE-9D47-1673202E0414}">
      <dsp:nvSpPr>
        <dsp:cNvPr id="0" name=""/>
        <dsp:cNvSpPr/>
      </dsp:nvSpPr>
      <dsp:spPr>
        <a:xfrm>
          <a:off x="6032526" y="1143952"/>
          <a:ext cx="1853499" cy="152527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US" sz="3800" kern="1200" dirty="0"/>
            <a:t>?</a:t>
          </a:r>
        </a:p>
      </dsp:txBody>
      <dsp:txXfrm>
        <a:off x="6106984" y="1218410"/>
        <a:ext cx="1704583" cy="13763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28E8D7-EA6F-4EA7-978A-43633D6AEAF6}">
      <dsp:nvSpPr>
        <dsp:cNvPr id="0" name=""/>
        <dsp:cNvSpPr/>
      </dsp:nvSpPr>
      <dsp:spPr>
        <a:xfrm>
          <a:off x="1238" y="473934"/>
          <a:ext cx="1423215" cy="711607"/>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like a human?</a:t>
          </a:r>
        </a:p>
      </dsp:txBody>
      <dsp:txXfrm>
        <a:off x="22080" y="494776"/>
        <a:ext cx="1381531" cy="669923"/>
      </dsp:txXfrm>
    </dsp:sp>
    <dsp:sp modelId="{0BCE1037-9706-410D-834A-ECEC4388E735}">
      <dsp:nvSpPr>
        <dsp:cNvPr id="0" name=""/>
        <dsp:cNvSpPr/>
      </dsp:nvSpPr>
      <dsp:spPr>
        <a:xfrm>
          <a:off x="1780257" y="473934"/>
          <a:ext cx="1423215" cy="711607"/>
        </a:xfrm>
        <a:prstGeom prst="roundRect">
          <a:avLst>
            <a:gd name="adj" fmla="val 10000"/>
          </a:avLst>
        </a:prstGeom>
        <a:solidFill>
          <a:schemeClr val="accent6"/>
        </a:solidFill>
        <a:ln w="19050" cap="flat" cmpd="sng" algn="ctr">
          <a:solidFill>
            <a:schemeClr val="lt1"/>
          </a:solidFill>
          <a:prstDash val="solid"/>
          <a:miter lim="800000"/>
        </a:ln>
        <a:effectLst/>
      </dsp:spPr>
      <dsp:style>
        <a:lnRef idx="3">
          <a:schemeClr val="lt1"/>
        </a:lnRef>
        <a:fillRef idx="1">
          <a:schemeClr val="accent6"/>
        </a:fillRef>
        <a:effectRef idx="1">
          <a:schemeClr val="accent6"/>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Act like a human?</a:t>
          </a:r>
        </a:p>
      </dsp:txBody>
      <dsp:txXfrm>
        <a:off x="1801099" y="494776"/>
        <a:ext cx="1381531" cy="669923"/>
      </dsp:txXfrm>
    </dsp:sp>
    <dsp:sp modelId="{405FCD6E-D4E8-41FA-B6A2-E4BB402E06BE}">
      <dsp:nvSpPr>
        <dsp:cNvPr id="0" name=""/>
        <dsp:cNvSpPr/>
      </dsp:nvSpPr>
      <dsp:spPr>
        <a:xfrm>
          <a:off x="3559276" y="473934"/>
          <a:ext cx="1423215" cy="711607"/>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rationally?</a:t>
          </a:r>
        </a:p>
      </dsp:txBody>
      <dsp:txXfrm>
        <a:off x="3580118" y="494776"/>
        <a:ext cx="1381531" cy="669923"/>
      </dsp:txXfrm>
    </dsp:sp>
    <dsp:sp modelId="{8C5134CD-97C1-4A5D-8A99-397EA240E35C}">
      <dsp:nvSpPr>
        <dsp:cNvPr id="0" name=""/>
        <dsp:cNvSpPr/>
      </dsp:nvSpPr>
      <dsp:spPr>
        <a:xfrm>
          <a:off x="5338296" y="473934"/>
          <a:ext cx="1423215" cy="711607"/>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Act rationally?</a:t>
          </a:r>
        </a:p>
      </dsp:txBody>
      <dsp:txXfrm>
        <a:off x="5359138" y="494776"/>
        <a:ext cx="1381531" cy="6699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71FF4F-B934-4BF3-88D9-4C67E3E8E620}">
      <dsp:nvSpPr>
        <dsp:cNvPr id="0" name=""/>
        <dsp:cNvSpPr/>
      </dsp:nvSpPr>
      <dsp:spPr>
        <a:xfrm>
          <a:off x="26" y="5806"/>
          <a:ext cx="2519204" cy="900651"/>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dirty="0"/>
            <a:t>The brain as an information processing machine.</a:t>
          </a:r>
        </a:p>
      </dsp:txBody>
      <dsp:txXfrm>
        <a:off x="26" y="5806"/>
        <a:ext cx="2519204" cy="900651"/>
      </dsp:txXfrm>
    </dsp:sp>
    <dsp:sp modelId="{057C3BCC-3CA5-4CC4-B7F5-24388E3176BF}">
      <dsp:nvSpPr>
        <dsp:cNvPr id="0" name=""/>
        <dsp:cNvSpPr/>
      </dsp:nvSpPr>
      <dsp:spPr>
        <a:xfrm>
          <a:off x="26" y="906458"/>
          <a:ext cx="2519204" cy="2519910"/>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Requires scientific theories of </a:t>
          </a:r>
          <a:r>
            <a:rPr lang="en-US" sz="1800" b="1" kern="1200" dirty="0"/>
            <a:t>how the brain works</a:t>
          </a:r>
          <a:r>
            <a:rPr lang="en-US" sz="1800" kern="1200" dirty="0"/>
            <a:t>.</a:t>
          </a:r>
          <a:br>
            <a:rPr lang="en-US" sz="1800" kern="1200" dirty="0"/>
          </a:br>
          <a:br>
            <a:rPr lang="en-US" sz="1800" kern="1200" dirty="0"/>
          </a:br>
          <a:br>
            <a:rPr lang="en-US" sz="1800" kern="1200" dirty="0"/>
          </a:br>
          <a:r>
            <a:rPr lang="en-US" sz="1800" b="1" kern="1200" dirty="0"/>
            <a:t>Note</a:t>
          </a:r>
          <a:r>
            <a:rPr lang="en-US" sz="1800" kern="1200" dirty="0"/>
            <a:t>: The brain does not work like artificial neural networks from machine learning!</a:t>
          </a:r>
        </a:p>
      </dsp:txBody>
      <dsp:txXfrm>
        <a:off x="26" y="906458"/>
        <a:ext cx="2519204" cy="2519910"/>
      </dsp:txXfrm>
    </dsp:sp>
    <dsp:sp modelId="{35853A24-3A1A-4732-AB27-64EAA882E8E5}">
      <dsp:nvSpPr>
        <dsp:cNvPr id="0" name=""/>
        <dsp:cNvSpPr/>
      </dsp:nvSpPr>
      <dsp:spPr>
        <a:xfrm>
          <a:off x="2871919" y="5806"/>
          <a:ext cx="2519204" cy="900651"/>
        </a:xfrm>
        <a:prstGeom prst="rect">
          <a:avLst/>
        </a:prstGeom>
        <a:solidFill>
          <a:schemeClr val="accent5">
            <a:hueOff val="-12162821"/>
            <a:satOff val="-296"/>
            <a:lumOff val="-10393"/>
            <a:alphaOff val="0"/>
          </a:schemeClr>
        </a:solidFill>
        <a:ln w="12700" cap="flat" cmpd="sng" algn="ctr">
          <a:solidFill>
            <a:schemeClr val="accent5">
              <a:hueOff val="-12162821"/>
              <a:satOff val="-296"/>
              <a:lumOff val="-1039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dirty="0"/>
            <a:t>How to understand cognition as a computational process? </a:t>
          </a:r>
        </a:p>
      </dsp:txBody>
      <dsp:txXfrm>
        <a:off x="2871919" y="5806"/>
        <a:ext cx="2519204" cy="900651"/>
      </dsp:txXfrm>
    </dsp:sp>
    <dsp:sp modelId="{39A921E0-BCBA-470A-9186-791A7E8DF1C7}">
      <dsp:nvSpPr>
        <dsp:cNvPr id="0" name=""/>
        <dsp:cNvSpPr/>
      </dsp:nvSpPr>
      <dsp:spPr>
        <a:xfrm>
          <a:off x="2871919" y="906458"/>
          <a:ext cx="2519204" cy="2519910"/>
        </a:xfrm>
        <a:prstGeom prst="rect">
          <a:avLst/>
        </a:prstGeom>
        <a:solidFill>
          <a:schemeClr val="accent5">
            <a:tint val="40000"/>
            <a:alpha val="90000"/>
            <a:hueOff val="-11954114"/>
            <a:satOff val="-12022"/>
            <a:lumOff val="-1949"/>
            <a:alphaOff val="0"/>
          </a:schemeClr>
        </a:solidFill>
        <a:ln w="12700" cap="flat" cmpd="sng" algn="ctr">
          <a:solidFill>
            <a:schemeClr val="accent5">
              <a:tint val="40000"/>
              <a:alpha val="90000"/>
              <a:hueOff val="-11954114"/>
              <a:satOff val="-12022"/>
              <a:lumOff val="-194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Introspection: try to think about how we think.</a:t>
          </a:r>
        </a:p>
        <a:p>
          <a:pPr marL="171450" lvl="1" indent="-171450" algn="l" defTabSz="800100">
            <a:lnSpc>
              <a:spcPct val="90000"/>
            </a:lnSpc>
            <a:spcBef>
              <a:spcPct val="0"/>
            </a:spcBef>
            <a:spcAft>
              <a:spcPct val="15000"/>
            </a:spcAft>
            <a:buChar char="•"/>
          </a:pPr>
          <a:r>
            <a:rPr lang="en-US" sz="1800" b="1" kern="1200" dirty="0"/>
            <a:t>Predict the behavior of human</a:t>
          </a:r>
          <a:r>
            <a:rPr lang="en-US" sz="1800" kern="1200" dirty="0"/>
            <a:t> subjects.</a:t>
          </a:r>
        </a:p>
        <a:p>
          <a:pPr marL="171450" lvl="1" indent="-171450" algn="l" defTabSz="800100">
            <a:lnSpc>
              <a:spcPct val="90000"/>
            </a:lnSpc>
            <a:spcBef>
              <a:spcPct val="0"/>
            </a:spcBef>
            <a:spcAft>
              <a:spcPct val="15000"/>
            </a:spcAft>
            <a:buChar char="•"/>
          </a:pPr>
          <a:r>
            <a:rPr lang="en-US" sz="1800" kern="1200" dirty="0"/>
            <a:t>Image the brain, examine neurological data</a:t>
          </a:r>
        </a:p>
      </dsp:txBody>
      <dsp:txXfrm>
        <a:off x="2871919" y="906458"/>
        <a:ext cx="2519204" cy="251991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28E8D7-EA6F-4EA7-978A-43633D6AEAF6}">
      <dsp:nvSpPr>
        <dsp:cNvPr id="0" name=""/>
        <dsp:cNvSpPr/>
      </dsp:nvSpPr>
      <dsp:spPr>
        <a:xfrm>
          <a:off x="1238" y="473934"/>
          <a:ext cx="1423215" cy="711607"/>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like a human?</a:t>
          </a:r>
        </a:p>
      </dsp:txBody>
      <dsp:txXfrm>
        <a:off x="22080" y="494776"/>
        <a:ext cx="1381531" cy="669923"/>
      </dsp:txXfrm>
    </dsp:sp>
    <dsp:sp modelId="{0BCE1037-9706-410D-834A-ECEC4388E735}">
      <dsp:nvSpPr>
        <dsp:cNvPr id="0" name=""/>
        <dsp:cNvSpPr/>
      </dsp:nvSpPr>
      <dsp:spPr>
        <a:xfrm>
          <a:off x="1780257"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Act like a human?</a:t>
          </a:r>
        </a:p>
      </dsp:txBody>
      <dsp:txXfrm>
        <a:off x="1801099" y="494776"/>
        <a:ext cx="1381531" cy="669923"/>
      </dsp:txXfrm>
    </dsp:sp>
    <dsp:sp modelId="{405FCD6E-D4E8-41FA-B6A2-E4BB402E06BE}">
      <dsp:nvSpPr>
        <dsp:cNvPr id="0" name=""/>
        <dsp:cNvSpPr/>
      </dsp:nvSpPr>
      <dsp:spPr>
        <a:xfrm>
          <a:off x="3559276"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rationally?</a:t>
          </a:r>
        </a:p>
      </dsp:txBody>
      <dsp:txXfrm>
        <a:off x="3580118" y="494776"/>
        <a:ext cx="1381531" cy="669923"/>
      </dsp:txXfrm>
    </dsp:sp>
    <dsp:sp modelId="{8C5134CD-97C1-4A5D-8A99-397EA240E35C}">
      <dsp:nvSpPr>
        <dsp:cNvPr id="0" name=""/>
        <dsp:cNvSpPr/>
      </dsp:nvSpPr>
      <dsp:spPr>
        <a:xfrm>
          <a:off x="5338296"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Act rationally?</a:t>
          </a:r>
        </a:p>
      </dsp:txBody>
      <dsp:txXfrm>
        <a:off x="5359138" y="494776"/>
        <a:ext cx="1381531" cy="66992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28E8D7-EA6F-4EA7-978A-43633D6AEAF6}">
      <dsp:nvSpPr>
        <dsp:cNvPr id="0" name=""/>
        <dsp:cNvSpPr/>
      </dsp:nvSpPr>
      <dsp:spPr>
        <a:xfrm>
          <a:off x="1238"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like a human?</a:t>
          </a:r>
        </a:p>
      </dsp:txBody>
      <dsp:txXfrm>
        <a:off x="22080" y="494776"/>
        <a:ext cx="1381531" cy="669923"/>
      </dsp:txXfrm>
    </dsp:sp>
    <dsp:sp modelId="{0BCE1037-9706-410D-834A-ECEC4388E735}">
      <dsp:nvSpPr>
        <dsp:cNvPr id="0" name=""/>
        <dsp:cNvSpPr/>
      </dsp:nvSpPr>
      <dsp:spPr>
        <a:xfrm>
          <a:off x="1780257" y="473934"/>
          <a:ext cx="1423215" cy="711607"/>
        </a:xfrm>
        <a:prstGeom prst="roundRect">
          <a:avLst>
            <a:gd name="adj" fmla="val 10000"/>
          </a:avLst>
        </a:prstGeom>
        <a:solidFill>
          <a:schemeClr val="accent6"/>
        </a:solidFill>
        <a:ln w="19050" cap="flat" cmpd="sng" algn="ctr">
          <a:solidFill>
            <a:schemeClr val="lt1"/>
          </a:solidFill>
          <a:prstDash val="solid"/>
          <a:miter lim="800000"/>
        </a:ln>
        <a:effectLst/>
      </dsp:spPr>
      <dsp:style>
        <a:lnRef idx="3">
          <a:schemeClr val="lt1"/>
        </a:lnRef>
        <a:fillRef idx="1">
          <a:schemeClr val="accent6"/>
        </a:fillRef>
        <a:effectRef idx="1">
          <a:schemeClr val="accent6"/>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Act like a human?</a:t>
          </a:r>
        </a:p>
      </dsp:txBody>
      <dsp:txXfrm>
        <a:off x="1801099" y="494776"/>
        <a:ext cx="1381531" cy="669923"/>
      </dsp:txXfrm>
    </dsp:sp>
    <dsp:sp modelId="{405FCD6E-D4E8-41FA-B6A2-E4BB402E06BE}">
      <dsp:nvSpPr>
        <dsp:cNvPr id="0" name=""/>
        <dsp:cNvSpPr/>
      </dsp:nvSpPr>
      <dsp:spPr>
        <a:xfrm>
          <a:off x="3559276"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rationally?</a:t>
          </a:r>
        </a:p>
      </dsp:txBody>
      <dsp:txXfrm>
        <a:off x="3580118" y="494776"/>
        <a:ext cx="1381531" cy="669923"/>
      </dsp:txXfrm>
    </dsp:sp>
    <dsp:sp modelId="{8C5134CD-97C1-4A5D-8A99-397EA240E35C}">
      <dsp:nvSpPr>
        <dsp:cNvPr id="0" name=""/>
        <dsp:cNvSpPr/>
      </dsp:nvSpPr>
      <dsp:spPr>
        <a:xfrm>
          <a:off x="5338296"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Act rationally?</a:t>
          </a:r>
        </a:p>
      </dsp:txBody>
      <dsp:txXfrm>
        <a:off x="5359138" y="494776"/>
        <a:ext cx="1381531" cy="66992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28E8D7-EA6F-4EA7-978A-43633D6AEAF6}">
      <dsp:nvSpPr>
        <dsp:cNvPr id="0" name=""/>
        <dsp:cNvSpPr/>
      </dsp:nvSpPr>
      <dsp:spPr>
        <a:xfrm>
          <a:off x="1238"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like a human?</a:t>
          </a:r>
        </a:p>
      </dsp:txBody>
      <dsp:txXfrm>
        <a:off x="22080" y="494776"/>
        <a:ext cx="1381531" cy="669923"/>
      </dsp:txXfrm>
    </dsp:sp>
    <dsp:sp modelId="{0BCE1037-9706-410D-834A-ECEC4388E735}">
      <dsp:nvSpPr>
        <dsp:cNvPr id="0" name=""/>
        <dsp:cNvSpPr/>
      </dsp:nvSpPr>
      <dsp:spPr>
        <a:xfrm>
          <a:off x="1780257"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Act like a human?</a:t>
          </a:r>
        </a:p>
      </dsp:txBody>
      <dsp:txXfrm>
        <a:off x="1801099" y="494776"/>
        <a:ext cx="1381531" cy="669923"/>
      </dsp:txXfrm>
    </dsp:sp>
    <dsp:sp modelId="{405FCD6E-D4E8-41FA-B6A2-E4BB402E06BE}">
      <dsp:nvSpPr>
        <dsp:cNvPr id="0" name=""/>
        <dsp:cNvSpPr/>
      </dsp:nvSpPr>
      <dsp:spPr>
        <a:xfrm>
          <a:off x="3559276" y="473934"/>
          <a:ext cx="1423215" cy="711607"/>
        </a:xfrm>
        <a:prstGeom prst="roundRect">
          <a:avLst>
            <a:gd name="adj" fmla="val 10000"/>
          </a:avLst>
        </a:prstGeom>
        <a:solidFill>
          <a:schemeClr val="accent4"/>
        </a:solidFill>
        <a:ln w="19050" cap="flat" cmpd="sng" algn="ctr">
          <a:solidFill>
            <a:schemeClr val="lt1"/>
          </a:solidFill>
          <a:prstDash val="solid"/>
          <a:miter lim="800000"/>
        </a:ln>
        <a:effectLst/>
      </dsp:spPr>
      <dsp:style>
        <a:lnRef idx="3">
          <a:schemeClr val="lt1"/>
        </a:lnRef>
        <a:fillRef idx="1">
          <a:schemeClr val="accent4"/>
        </a:fillRef>
        <a:effectRef idx="1">
          <a:schemeClr val="accent4"/>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rationally?</a:t>
          </a:r>
        </a:p>
      </dsp:txBody>
      <dsp:txXfrm>
        <a:off x="3580118" y="494776"/>
        <a:ext cx="1381531" cy="669923"/>
      </dsp:txXfrm>
    </dsp:sp>
    <dsp:sp modelId="{8C5134CD-97C1-4A5D-8A99-397EA240E35C}">
      <dsp:nvSpPr>
        <dsp:cNvPr id="0" name=""/>
        <dsp:cNvSpPr/>
      </dsp:nvSpPr>
      <dsp:spPr>
        <a:xfrm>
          <a:off x="5338296"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Act rationally?</a:t>
          </a:r>
        </a:p>
      </dsp:txBody>
      <dsp:txXfrm>
        <a:off x="5359138" y="494776"/>
        <a:ext cx="1381531" cy="6699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28E8D7-EA6F-4EA7-978A-43633D6AEAF6}">
      <dsp:nvSpPr>
        <dsp:cNvPr id="0" name=""/>
        <dsp:cNvSpPr/>
      </dsp:nvSpPr>
      <dsp:spPr>
        <a:xfrm>
          <a:off x="1238"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like a human?</a:t>
          </a:r>
        </a:p>
      </dsp:txBody>
      <dsp:txXfrm>
        <a:off x="22080" y="494776"/>
        <a:ext cx="1381531" cy="669923"/>
      </dsp:txXfrm>
    </dsp:sp>
    <dsp:sp modelId="{0BCE1037-9706-410D-834A-ECEC4388E735}">
      <dsp:nvSpPr>
        <dsp:cNvPr id="0" name=""/>
        <dsp:cNvSpPr/>
      </dsp:nvSpPr>
      <dsp:spPr>
        <a:xfrm>
          <a:off x="1780257"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Act like a human?</a:t>
          </a:r>
        </a:p>
      </dsp:txBody>
      <dsp:txXfrm>
        <a:off x="1801099" y="494776"/>
        <a:ext cx="1381531" cy="669923"/>
      </dsp:txXfrm>
    </dsp:sp>
    <dsp:sp modelId="{405FCD6E-D4E8-41FA-B6A2-E4BB402E06BE}">
      <dsp:nvSpPr>
        <dsp:cNvPr id="0" name=""/>
        <dsp:cNvSpPr/>
      </dsp:nvSpPr>
      <dsp:spPr>
        <a:xfrm>
          <a:off x="3559276" y="473934"/>
          <a:ext cx="1423215" cy="711607"/>
        </a:xfrm>
        <a:prstGeom prst="roundRect">
          <a:avLst>
            <a:gd name="adj" fmla="val 10000"/>
          </a:avLst>
        </a:prstGeom>
        <a:solidFill>
          <a:schemeClr val="dk1">
            <a:alpha val="50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rationally?</a:t>
          </a:r>
        </a:p>
      </dsp:txBody>
      <dsp:txXfrm>
        <a:off x="3580118" y="494776"/>
        <a:ext cx="1381531" cy="669923"/>
      </dsp:txXfrm>
    </dsp:sp>
    <dsp:sp modelId="{8C5134CD-97C1-4A5D-8A99-397EA240E35C}">
      <dsp:nvSpPr>
        <dsp:cNvPr id="0" name=""/>
        <dsp:cNvSpPr/>
      </dsp:nvSpPr>
      <dsp:spPr>
        <a:xfrm>
          <a:off x="5338296" y="473934"/>
          <a:ext cx="1423215" cy="711607"/>
        </a:xfrm>
        <a:prstGeom prst="roundRect">
          <a:avLst>
            <a:gd name="adj" fmla="val 10000"/>
          </a:avLst>
        </a:prstGeom>
        <a:solidFill>
          <a:schemeClr val="accent5"/>
        </a:solidFill>
        <a:ln w="19050" cap="flat" cmpd="sng" algn="ctr">
          <a:solidFill>
            <a:schemeClr val="lt1"/>
          </a:solidFill>
          <a:prstDash val="solid"/>
          <a:miter lim="800000"/>
        </a:ln>
        <a:effectLst/>
      </dsp:spPr>
      <dsp:style>
        <a:lnRef idx="3">
          <a:schemeClr val="lt1"/>
        </a:lnRef>
        <a:fillRef idx="1">
          <a:schemeClr val="accent5"/>
        </a:fillRef>
        <a:effectRef idx="1">
          <a:schemeClr val="accent5"/>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Act rationally?</a:t>
          </a:r>
        </a:p>
      </dsp:txBody>
      <dsp:txXfrm>
        <a:off x="5359138" y="494776"/>
        <a:ext cx="1381531" cy="6699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28E8D7-EA6F-4EA7-978A-43633D6AEAF6}">
      <dsp:nvSpPr>
        <dsp:cNvPr id="0" name=""/>
        <dsp:cNvSpPr/>
      </dsp:nvSpPr>
      <dsp:spPr>
        <a:xfrm>
          <a:off x="1238" y="1819865"/>
          <a:ext cx="1423215" cy="711607"/>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like a human?</a:t>
          </a:r>
        </a:p>
      </dsp:txBody>
      <dsp:txXfrm>
        <a:off x="22080" y="1840707"/>
        <a:ext cx="1381531" cy="669923"/>
      </dsp:txXfrm>
    </dsp:sp>
    <dsp:sp modelId="{0BCE1037-9706-410D-834A-ECEC4388E735}">
      <dsp:nvSpPr>
        <dsp:cNvPr id="0" name=""/>
        <dsp:cNvSpPr/>
      </dsp:nvSpPr>
      <dsp:spPr>
        <a:xfrm>
          <a:off x="1780257" y="1819865"/>
          <a:ext cx="1423215" cy="711607"/>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act like a human?</a:t>
          </a:r>
        </a:p>
      </dsp:txBody>
      <dsp:txXfrm>
        <a:off x="1801099" y="1840707"/>
        <a:ext cx="1381531" cy="669923"/>
      </dsp:txXfrm>
    </dsp:sp>
    <dsp:sp modelId="{405FCD6E-D4E8-41FA-B6A2-E4BB402E06BE}">
      <dsp:nvSpPr>
        <dsp:cNvPr id="0" name=""/>
        <dsp:cNvSpPr/>
      </dsp:nvSpPr>
      <dsp:spPr>
        <a:xfrm>
          <a:off x="3559276" y="1819865"/>
          <a:ext cx="1423215" cy="711607"/>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think rationally?</a:t>
          </a:r>
        </a:p>
      </dsp:txBody>
      <dsp:txXfrm>
        <a:off x="3580118" y="1840707"/>
        <a:ext cx="1381531" cy="669923"/>
      </dsp:txXfrm>
    </dsp:sp>
    <dsp:sp modelId="{8C5134CD-97C1-4A5D-8A99-397EA240E35C}">
      <dsp:nvSpPr>
        <dsp:cNvPr id="0" name=""/>
        <dsp:cNvSpPr/>
      </dsp:nvSpPr>
      <dsp:spPr>
        <a:xfrm>
          <a:off x="5338296" y="1819865"/>
          <a:ext cx="1423215" cy="711607"/>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b="1" kern="1200" dirty="0"/>
            <a:t>act rationally.</a:t>
          </a:r>
        </a:p>
      </dsp:txBody>
      <dsp:txXfrm>
        <a:off x="5359138" y="1840707"/>
        <a:ext cx="1381531" cy="6699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F37F87-D89B-4265-9CCA-767E09BB27BA}">
      <dsp:nvSpPr>
        <dsp:cNvPr id="0" name=""/>
        <dsp:cNvSpPr/>
      </dsp:nvSpPr>
      <dsp:spPr>
        <a:xfrm>
          <a:off x="3720" y="315369"/>
          <a:ext cx="1903139" cy="846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45720" rIns="128016" bIns="4572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accent2"/>
              </a:solidFill>
            </a:rPr>
            <a:t>Use of AI by companies and organizations</a:t>
          </a:r>
        </a:p>
      </dsp:txBody>
      <dsp:txXfrm>
        <a:off x="3720" y="315369"/>
        <a:ext cx="1903139" cy="846450"/>
      </dsp:txXfrm>
    </dsp:sp>
    <dsp:sp modelId="{18817703-F11E-41DC-8E9C-0E557B75EE9A}">
      <dsp:nvSpPr>
        <dsp:cNvPr id="0" name=""/>
        <dsp:cNvSpPr/>
      </dsp:nvSpPr>
      <dsp:spPr>
        <a:xfrm>
          <a:off x="1906860" y="103757"/>
          <a:ext cx="380627" cy="1269675"/>
        </a:xfrm>
        <a:prstGeom prst="leftBrace">
          <a:avLst>
            <a:gd name="adj1" fmla="val 35000"/>
            <a:gd name="adj2" fmla="val 50000"/>
          </a:avLst>
        </a:prstGeom>
        <a:solidFill>
          <a:schemeClr val="lt1"/>
        </a:solidFill>
        <a:ln w="12700" cap="flat" cmpd="sng" algn="ctr">
          <a:solidFill>
            <a:schemeClr val="accent2"/>
          </a:solidFill>
          <a:prstDash val="solid"/>
          <a:miter lim="800000"/>
        </a:ln>
        <a:effectLst/>
      </dsp:spPr>
      <dsp:style>
        <a:lnRef idx="2">
          <a:schemeClr val="accent2"/>
        </a:lnRef>
        <a:fillRef idx="1">
          <a:schemeClr val="lt1"/>
        </a:fillRef>
        <a:effectRef idx="0">
          <a:schemeClr val="accent2"/>
        </a:effectRef>
        <a:fontRef idx="minor">
          <a:schemeClr val="dk1"/>
        </a:fontRef>
      </dsp:style>
    </dsp:sp>
    <dsp:sp modelId="{9E74F86F-4160-4D59-AE65-BF20920FD515}">
      <dsp:nvSpPr>
        <dsp:cNvPr id="0" name=""/>
        <dsp:cNvSpPr/>
      </dsp:nvSpPr>
      <dsp:spPr>
        <a:xfrm>
          <a:off x="2439739" y="103757"/>
          <a:ext cx="5176539" cy="126967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Ensure safety</a:t>
          </a:r>
        </a:p>
        <a:p>
          <a:pPr marL="171450" lvl="1" indent="-171450" algn="l" defTabSz="800100">
            <a:lnSpc>
              <a:spcPct val="90000"/>
            </a:lnSpc>
            <a:spcBef>
              <a:spcPct val="0"/>
            </a:spcBef>
            <a:spcAft>
              <a:spcPct val="15000"/>
            </a:spcAft>
            <a:buChar char="•"/>
          </a:pPr>
          <a:r>
            <a:rPr lang="en-US" sz="1800" kern="1200" dirty="0"/>
            <a:t>Limit harmful uses of AI</a:t>
          </a:r>
        </a:p>
        <a:p>
          <a:pPr marL="171450" lvl="1" indent="-171450" algn="l" defTabSz="800100">
            <a:lnSpc>
              <a:spcPct val="90000"/>
            </a:lnSpc>
            <a:spcBef>
              <a:spcPct val="0"/>
            </a:spcBef>
            <a:spcAft>
              <a:spcPct val="15000"/>
            </a:spcAft>
            <a:buChar char="•"/>
          </a:pPr>
          <a:r>
            <a:rPr lang="en-US" sz="1800" kern="1200" dirty="0"/>
            <a:t>Establish accountability: Liability?</a:t>
          </a:r>
        </a:p>
        <a:p>
          <a:pPr marL="171450" lvl="1" indent="-171450" algn="l" defTabSz="800100">
            <a:lnSpc>
              <a:spcPct val="90000"/>
            </a:lnSpc>
            <a:spcBef>
              <a:spcPct val="0"/>
            </a:spcBef>
            <a:spcAft>
              <a:spcPct val="15000"/>
            </a:spcAft>
            <a:buChar char="•"/>
          </a:pPr>
          <a:r>
            <a:rPr lang="en-US" sz="1800" kern="1200" dirty="0"/>
            <a:t>Avoid concentration of power: Winner-takes-All</a:t>
          </a:r>
        </a:p>
      </dsp:txBody>
      <dsp:txXfrm>
        <a:off x="2439739" y="103757"/>
        <a:ext cx="5176539" cy="1269675"/>
      </dsp:txXfrm>
    </dsp:sp>
    <dsp:sp modelId="{8551A47B-1180-4CEB-95F0-15010AF97308}">
      <dsp:nvSpPr>
        <dsp:cNvPr id="0" name=""/>
        <dsp:cNvSpPr/>
      </dsp:nvSpPr>
      <dsp:spPr>
        <a:xfrm>
          <a:off x="3720" y="2171218"/>
          <a:ext cx="1903139" cy="6014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45720" rIns="128016" bIns="45720" numCol="1" spcCol="1270" anchor="ctr" anchorCtr="0">
          <a:noAutofit/>
        </a:bodyPr>
        <a:lstStyle/>
        <a:p>
          <a:pPr marL="0" lvl="0" indent="0" algn="ctr" defTabSz="800100">
            <a:lnSpc>
              <a:spcPct val="90000"/>
            </a:lnSpc>
            <a:spcBef>
              <a:spcPct val="0"/>
            </a:spcBef>
            <a:spcAft>
              <a:spcPct val="35000"/>
            </a:spcAft>
            <a:buNone/>
          </a:pPr>
          <a:r>
            <a:rPr lang="en-US" sz="1800" b="1" kern="1200" dirty="0"/>
            <a:t>Protect individuals</a:t>
          </a:r>
        </a:p>
      </dsp:txBody>
      <dsp:txXfrm>
        <a:off x="3720" y="2171218"/>
        <a:ext cx="1903139" cy="601425"/>
      </dsp:txXfrm>
    </dsp:sp>
    <dsp:sp modelId="{33078966-B16B-4AC2-8803-8A1030501DAA}">
      <dsp:nvSpPr>
        <dsp:cNvPr id="0" name=""/>
        <dsp:cNvSpPr/>
      </dsp:nvSpPr>
      <dsp:spPr>
        <a:xfrm>
          <a:off x="1906860" y="1438232"/>
          <a:ext cx="380627" cy="2067398"/>
        </a:xfrm>
        <a:prstGeom prst="leftBrace">
          <a:avLst>
            <a:gd name="adj1" fmla="val 35000"/>
            <a:gd name="adj2" fmla="val 5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sp>
    <dsp:sp modelId="{8B5DC7CC-6301-4814-93A2-3DB6A0512DB4}">
      <dsp:nvSpPr>
        <dsp:cNvPr id="0" name=""/>
        <dsp:cNvSpPr/>
      </dsp:nvSpPr>
      <dsp:spPr>
        <a:xfrm>
          <a:off x="2439739" y="1438232"/>
          <a:ext cx="5176539" cy="2067398"/>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Uphold human rights and values.</a:t>
          </a:r>
        </a:p>
        <a:p>
          <a:pPr marL="171450" lvl="1" indent="-171450" algn="l" defTabSz="800100">
            <a:lnSpc>
              <a:spcPct val="90000"/>
            </a:lnSpc>
            <a:spcBef>
              <a:spcPct val="0"/>
            </a:spcBef>
            <a:spcAft>
              <a:spcPct val="15000"/>
            </a:spcAft>
            <a:buChar char="•"/>
          </a:pPr>
          <a:r>
            <a:rPr lang="en-US" sz="1800" kern="1200" dirty="0"/>
            <a:t>Ensure fairness: Equal opportunity/equal impact. Reflect diversity/inclusion</a:t>
          </a:r>
        </a:p>
        <a:p>
          <a:pPr marL="171450" lvl="1" indent="-171450" algn="l" defTabSz="800100">
            <a:lnSpc>
              <a:spcPct val="90000"/>
            </a:lnSpc>
            <a:spcBef>
              <a:spcPct val="0"/>
            </a:spcBef>
            <a:spcAft>
              <a:spcPct val="15000"/>
            </a:spcAft>
            <a:buChar char="•"/>
          </a:pPr>
          <a:r>
            <a:rPr lang="en-US" sz="1800" kern="1200" dirty="0"/>
            <a:t>Provide transparency: Explanations to build trust</a:t>
          </a:r>
        </a:p>
        <a:p>
          <a:pPr marL="171450" lvl="1" indent="-171450" algn="l" defTabSz="800100">
            <a:lnSpc>
              <a:spcPct val="90000"/>
            </a:lnSpc>
            <a:spcBef>
              <a:spcPct val="0"/>
            </a:spcBef>
            <a:spcAft>
              <a:spcPct val="15000"/>
            </a:spcAft>
            <a:buChar char="•"/>
          </a:pPr>
          <a:r>
            <a:rPr lang="en-US" sz="1800" kern="1200" dirty="0"/>
            <a:t>Respect privacy: Surveillance?</a:t>
          </a:r>
        </a:p>
        <a:p>
          <a:pPr marL="171450" lvl="1" indent="-171450" algn="l" defTabSz="800100">
            <a:lnSpc>
              <a:spcPct val="90000"/>
            </a:lnSpc>
            <a:spcBef>
              <a:spcPct val="0"/>
            </a:spcBef>
            <a:spcAft>
              <a:spcPct val="15000"/>
            </a:spcAft>
            <a:buChar char="•"/>
          </a:pPr>
          <a:r>
            <a:rPr lang="en-US" sz="1800" kern="1200" dirty="0"/>
            <a:t>Contemplate implications for employment: Income and purpose.</a:t>
          </a:r>
        </a:p>
      </dsp:txBody>
      <dsp:txXfrm>
        <a:off x="2439739" y="1438232"/>
        <a:ext cx="5176539" cy="2067398"/>
      </dsp:txXfrm>
    </dsp:sp>
    <dsp:sp modelId="{81A863B9-2C90-43D8-B529-1F605AC44A8F}">
      <dsp:nvSpPr>
        <dsp:cNvPr id="0" name=""/>
        <dsp:cNvSpPr/>
      </dsp:nvSpPr>
      <dsp:spPr>
        <a:xfrm>
          <a:off x="3720" y="3587136"/>
          <a:ext cx="1903139" cy="35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45720" rIns="128016" bIns="4572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accent4"/>
              </a:solidFill>
            </a:rPr>
            <a:t>Governance</a:t>
          </a:r>
        </a:p>
      </dsp:txBody>
      <dsp:txXfrm>
        <a:off x="3720" y="3587136"/>
        <a:ext cx="1903139" cy="356400"/>
      </dsp:txXfrm>
    </dsp:sp>
    <dsp:sp modelId="{D8E4AC64-8AD0-4103-9AC8-A55D40C4C783}">
      <dsp:nvSpPr>
        <dsp:cNvPr id="0" name=""/>
        <dsp:cNvSpPr/>
      </dsp:nvSpPr>
      <dsp:spPr>
        <a:xfrm>
          <a:off x="1906860" y="3570430"/>
          <a:ext cx="380627" cy="389812"/>
        </a:xfrm>
        <a:prstGeom prst="leftBrace">
          <a:avLst>
            <a:gd name="adj1" fmla="val 35000"/>
            <a:gd name="adj2" fmla="val 50000"/>
          </a:avLst>
        </a:prstGeom>
        <a:solidFill>
          <a:schemeClr val="lt1"/>
        </a:solidFill>
        <a:ln w="12700" cap="flat" cmpd="sng" algn="ctr">
          <a:solidFill>
            <a:schemeClr val="accent4"/>
          </a:solidFill>
          <a:prstDash val="solid"/>
          <a:miter lim="800000"/>
        </a:ln>
        <a:effectLst/>
      </dsp:spPr>
      <dsp:style>
        <a:lnRef idx="2">
          <a:schemeClr val="accent4"/>
        </a:lnRef>
        <a:fillRef idx="1">
          <a:schemeClr val="lt1"/>
        </a:fillRef>
        <a:effectRef idx="0">
          <a:schemeClr val="accent4"/>
        </a:effectRef>
        <a:fontRef idx="minor">
          <a:schemeClr val="dk1"/>
        </a:fontRef>
      </dsp:style>
    </dsp:sp>
    <dsp:sp modelId="{6EFC526C-5B53-453B-9481-B9BD9F7CDE94}">
      <dsp:nvSpPr>
        <dsp:cNvPr id="0" name=""/>
        <dsp:cNvSpPr/>
      </dsp:nvSpPr>
      <dsp:spPr>
        <a:xfrm>
          <a:off x="2439739" y="3570430"/>
          <a:ext cx="5176539" cy="38981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Acknowledge legal/policy implications</a:t>
          </a:r>
        </a:p>
      </dsp:txBody>
      <dsp:txXfrm>
        <a:off x="2439739" y="3570430"/>
        <a:ext cx="5176539" cy="38981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0T17:18:49.300"/>
    </inkml:context>
    <inkml:brush xml:id="br0">
      <inkml:brushProperty name="width" value="0.05" units="cm"/>
      <inkml:brushProperty name="height" value="0.05" units="cm"/>
      <inkml:brushProperty name="color" value="#008C3A"/>
    </inkml:brush>
  </inkml:definitions>
  <inkml:trace contextRef="#ctx0" brushRef="#br0">1 1 24575,'0'0'-8191</inkml:trace>
</inkml:ink>
</file>

<file path=ppt/media/image1.jpeg>
</file>

<file path=ppt/media/image10.gif>
</file>

<file path=ppt/media/image10.png>
</file>

<file path=ppt/media/image11.png>
</file>

<file path=ppt/media/image12.png>
</file>

<file path=ppt/media/image13.svg>
</file>

<file path=ppt/media/image14.jpeg>
</file>

<file path=ppt/media/image15.png>
</file>

<file path=ppt/media/image16.jpeg>
</file>

<file path=ppt/media/image17.png>
</file>

<file path=ppt/media/image18.jpeg>
</file>

<file path=ppt/media/image19.jpeg>
</file>

<file path=ppt/media/image2.png>
</file>

<file path=ppt/media/image20.png>
</file>

<file path=ppt/media/image21.png>
</file>

<file path=ppt/media/image22.jpeg>
</file>

<file path=ppt/media/image23.jpeg>
</file>

<file path=ppt/media/image24.jpeg>
</file>

<file path=ppt/media/image25.png>
</file>

<file path=ppt/media/image26.jpeg>
</file>

<file path=ppt/media/image27.png>
</file>

<file path=ppt/media/image28.png>
</file>

<file path=ppt/media/image29.png>
</file>

<file path=ppt/media/image3.png>
</file>

<file path=ppt/media/image30.png>
</file>

<file path=ppt/media/image31.jpeg>
</file>

<file path=ppt/media/image32.png>
</file>

<file path=ppt/media/image33.jpeg>
</file>

<file path=ppt/media/image34.png>
</file>

<file path=ppt/media/image35.jpeg>
</file>

<file path=ppt/media/image36.png>
</file>

<file path=ppt/media/image37.jpeg>
</file>

<file path=ppt/media/image38.jpeg>
</file>

<file path=ppt/media/image39.png>
</file>

<file path=ppt/media/image4.png>
</file>

<file path=ppt/media/image40.pn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49.svg>
</file>

<file path=ppt/media/image5.jpe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png>
</file>

<file path=ppt/media/image60.jpeg>
</file>

<file path=ppt/media/image61.png>
</file>

<file path=ppt/media/image62.svg>
</file>

<file path=ppt/media/image63.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626"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l" defTabSz="966788">
              <a:spcBef>
                <a:spcPct val="0"/>
              </a:spcBef>
              <a:defRPr sz="1300" b="0">
                <a:solidFill>
                  <a:schemeClr val="bg1"/>
                </a:solidFill>
                <a:latin typeface="Calibri" panose="020F0502020204030204" pitchFamily="34" charset="0"/>
              </a:defRPr>
            </a:lvl1pPr>
          </a:lstStyle>
          <a:p>
            <a:pPr>
              <a:defRPr/>
            </a:pPr>
            <a:endParaRPr lang="en-US" dirty="0"/>
          </a:p>
        </p:txBody>
      </p:sp>
      <p:sp>
        <p:nvSpPr>
          <p:cNvPr id="26627" name="Rectangle 3"/>
          <p:cNvSpPr>
            <a:spLocks noGrp="1" noChangeArrowheads="1"/>
          </p:cNvSpPr>
          <p:nvPr>
            <p:ph type="dt" idx="1"/>
          </p:nvPr>
        </p:nvSpPr>
        <p:spPr bwMode="auto">
          <a:xfrm>
            <a:off x="4144963" y="0"/>
            <a:ext cx="3170237"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a:spcBef>
                <a:spcPct val="0"/>
              </a:spcBef>
              <a:defRPr sz="1300" b="0">
                <a:solidFill>
                  <a:schemeClr val="bg1"/>
                </a:solidFill>
                <a:latin typeface="Calibri" panose="020F0502020204030204" pitchFamily="34" charset="0"/>
              </a:defRPr>
            </a:lvl1pPr>
          </a:lstStyle>
          <a:p>
            <a:pPr>
              <a:defRPr/>
            </a:pPr>
            <a:endParaRPr lang="en-US" dirty="0"/>
          </a:p>
        </p:txBody>
      </p:sp>
      <p:sp>
        <p:nvSpPr>
          <p:cNvPr id="286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26629" name="Rectangle 5"/>
          <p:cNvSpPr>
            <a:spLocks noGrp="1" noChangeArrowheads="1"/>
          </p:cNvSpPr>
          <p:nvPr>
            <p:ph type="body" sz="quarter" idx="3"/>
          </p:nvPr>
        </p:nvSpPr>
        <p:spPr bwMode="auto">
          <a:xfrm>
            <a:off x="974725" y="4560888"/>
            <a:ext cx="5365750"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6630" name="Rectangle 6"/>
          <p:cNvSpPr>
            <a:spLocks noGrp="1" noChangeArrowheads="1"/>
          </p:cNvSpPr>
          <p:nvPr>
            <p:ph type="ftr" sz="quarter" idx="4"/>
          </p:nvPr>
        </p:nvSpPr>
        <p:spPr bwMode="auto">
          <a:xfrm>
            <a:off x="0" y="9121775"/>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l" defTabSz="966788">
              <a:spcBef>
                <a:spcPct val="0"/>
              </a:spcBef>
              <a:defRPr sz="1300" b="0">
                <a:solidFill>
                  <a:schemeClr val="bg1"/>
                </a:solidFill>
                <a:latin typeface="Calibri" panose="020F0502020204030204" pitchFamily="34" charset="0"/>
              </a:defRPr>
            </a:lvl1pPr>
          </a:lstStyle>
          <a:p>
            <a:pPr>
              <a:defRPr/>
            </a:pPr>
            <a:endParaRPr lang="en-US" dirty="0"/>
          </a:p>
        </p:txBody>
      </p:sp>
      <p:sp>
        <p:nvSpPr>
          <p:cNvPr id="26631" name="Rectangle 7"/>
          <p:cNvSpPr>
            <a:spLocks noGrp="1" noChangeArrowheads="1"/>
          </p:cNvSpPr>
          <p:nvPr>
            <p:ph type="sldNum" sz="quarter" idx="5"/>
          </p:nvPr>
        </p:nvSpPr>
        <p:spPr bwMode="auto">
          <a:xfrm>
            <a:off x="4144963" y="9121775"/>
            <a:ext cx="3170237"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a:spcBef>
                <a:spcPct val="0"/>
              </a:spcBef>
              <a:defRPr sz="1300" b="0">
                <a:solidFill>
                  <a:schemeClr val="bg1"/>
                </a:solidFill>
                <a:latin typeface="Calibri" panose="020F0502020204030204" pitchFamily="34" charset="0"/>
              </a:defRPr>
            </a:lvl1pPr>
          </a:lstStyle>
          <a:p>
            <a:pPr>
              <a:defRPr/>
            </a:pPr>
            <a:fld id="{767FC3A7-0F7B-44C6-ACD4-A5FC741D946B}" type="slidenum">
              <a:rPr lang="en-US" smtClean="0"/>
              <a:pPr>
                <a:defRPr/>
              </a:pPr>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anose="020F0502020204030204"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Calibri" panose="020F0502020204030204"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Calibri" panose="020F0502020204030204"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Calibri" panose="020F0502020204030204"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Calibri" panose="020F050202020403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xfrm>
            <a:off x="1257300" y="720725"/>
            <a:ext cx="4800600" cy="3600450"/>
          </a:xfrm>
          <a:ln/>
        </p:spPr>
      </p:sp>
      <p:sp>
        <p:nvSpPr>
          <p:cNvPr id="29699" name="Notes Placeholder 2"/>
          <p:cNvSpPr>
            <a:spLocks noGrp="1"/>
          </p:cNvSpPr>
          <p:nvPr>
            <p:ph type="body" idx="1"/>
          </p:nvPr>
        </p:nvSpPr>
        <p:spPr>
          <a:noFill/>
          <a:ln/>
        </p:spPr>
        <p:txBody>
          <a:bodyPr/>
          <a:lstStyle/>
          <a:p>
            <a:endParaRPr lang="en-US" dirty="0"/>
          </a:p>
        </p:txBody>
      </p:sp>
      <p:sp>
        <p:nvSpPr>
          <p:cNvPr id="29700" name="Slide Number Placeholder 3"/>
          <p:cNvSpPr>
            <a:spLocks noGrp="1"/>
          </p:cNvSpPr>
          <p:nvPr>
            <p:ph type="sldNum" sz="quarter" idx="5"/>
          </p:nvPr>
        </p:nvSpPr>
        <p:spPr>
          <a:noFill/>
        </p:spPr>
        <p:txBody>
          <a:bodyPr/>
          <a:lstStyle/>
          <a:p>
            <a:fld id="{25AD7B03-BE14-45DB-B0F7-17EB6D027DC3}" type="slidenum">
              <a:rPr lang="en-US" smtClean="0"/>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767FC3A7-0F7B-44C6-ACD4-A5FC741D946B}" type="slidenum">
              <a:rPr lang="en-US" smtClean="0"/>
              <a:pPr>
                <a:defRPr/>
              </a:pPr>
              <a:t>15</a:t>
            </a:fld>
            <a:endParaRPr lang="en-US"/>
          </a:p>
        </p:txBody>
      </p:sp>
    </p:spTree>
    <p:extLst>
      <p:ext uri="{BB962C8B-B14F-4D97-AF65-F5344CB8AC3E}">
        <p14:creationId xmlns:p14="http://schemas.microsoft.com/office/powerpoint/2010/main" val="34770208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767FC3A7-0F7B-44C6-ACD4-A5FC741D946B}" type="slidenum">
              <a:rPr lang="en-US" smtClean="0"/>
              <a:pPr>
                <a:defRPr/>
              </a:pPr>
              <a:t>16</a:t>
            </a:fld>
            <a:endParaRPr lang="en-US"/>
          </a:p>
        </p:txBody>
      </p:sp>
    </p:spTree>
    <p:extLst>
      <p:ext uri="{BB962C8B-B14F-4D97-AF65-F5344CB8AC3E}">
        <p14:creationId xmlns:p14="http://schemas.microsoft.com/office/powerpoint/2010/main" val="36395988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7300" y="720725"/>
            <a:ext cx="4800600" cy="36004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FC3052CD-1CA6-4627-843B-5157C53BE131}" type="slidenum">
              <a:rPr lang="en-US" smtClean="0"/>
              <a:pPr>
                <a:defRPr/>
              </a:pPr>
              <a:t>19</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7300" y="720725"/>
            <a:ext cx="4800600" cy="360045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C3052CD-1CA6-4627-843B-5157C53BE131}" type="slidenum">
              <a:rPr lang="en-US" smtClean="0"/>
              <a:pPr>
                <a:defRPr/>
              </a:pPr>
              <a:t>20</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7300" y="720725"/>
            <a:ext cx="4800600" cy="360045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C3052CD-1CA6-4627-843B-5157C53BE131}" type="slidenum">
              <a:rPr lang="en-US" smtClean="0"/>
              <a:pPr>
                <a:defRPr/>
              </a:pPr>
              <a:t>21</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a:xfrm>
            <a:off x="1257300" y="720725"/>
            <a:ext cx="4800600" cy="3600450"/>
          </a:xfrm>
          <a:ln/>
        </p:spPr>
      </p:sp>
      <p:sp>
        <p:nvSpPr>
          <p:cNvPr id="51203" name="Notes Placeholder 2"/>
          <p:cNvSpPr>
            <a:spLocks noGrp="1"/>
          </p:cNvSpPr>
          <p:nvPr>
            <p:ph type="body" idx="1"/>
          </p:nvPr>
        </p:nvSpPr>
        <p:spPr>
          <a:noFill/>
          <a:ln/>
        </p:spPr>
        <p:txBody>
          <a:bodyPr/>
          <a:lstStyle/>
          <a:p>
            <a:endParaRPr lang="en-US" dirty="0"/>
          </a:p>
        </p:txBody>
      </p:sp>
      <p:sp>
        <p:nvSpPr>
          <p:cNvPr id="51204" name="Slide Number Placeholder 3"/>
          <p:cNvSpPr>
            <a:spLocks noGrp="1"/>
          </p:cNvSpPr>
          <p:nvPr>
            <p:ph type="sldNum" sz="quarter" idx="5"/>
          </p:nvPr>
        </p:nvSpPr>
        <p:spPr>
          <a:noFill/>
        </p:spPr>
        <p:txBody>
          <a:bodyPr/>
          <a:lstStyle/>
          <a:p>
            <a:fld id="{F6914E40-AC29-42C3-8555-9EA329777EF1}" type="slidenum">
              <a:rPr lang="en-US" smtClean="0"/>
              <a:pPr/>
              <a:t>23</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a:xfrm>
            <a:off x="1257300" y="720725"/>
            <a:ext cx="4800600" cy="3600450"/>
          </a:xfrm>
          <a:ln/>
        </p:spPr>
      </p:sp>
      <p:sp>
        <p:nvSpPr>
          <p:cNvPr id="47107" name="Notes Placeholder 2"/>
          <p:cNvSpPr>
            <a:spLocks noGrp="1"/>
          </p:cNvSpPr>
          <p:nvPr>
            <p:ph type="body" idx="1"/>
          </p:nvPr>
        </p:nvSpPr>
        <p:spPr>
          <a:noFill/>
          <a:ln/>
        </p:spPr>
        <p:txBody>
          <a:bodyPr/>
          <a:lstStyle/>
          <a:p>
            <a:endParaRPr lang="en-US" dirty="0"/>
          </a:p>
        </p:txBody>
      </p:sp>
      <p:sp>
        <p:nvSpPr>
          <p:cNvPr id="47108" name="Slide Number Placeholder 3"/>
          <p:cNvSpPr>
            <a:spLocks noGrp="1"/>
          </p:cNvSpPr>
          <p:nvPr>
            <p:ph type="sldNum" sz="quarter" idx="5"/>
          </p:nvPr>
        </p:nvSpPr>
        <p:spPr>
          <a:noFill/>
        </p:spPr>
        <p:txBody>
          <a:bodyPr/>
          <a:lstStyle/>
          <a:p>
            <a:fld id="{A687E8A5-776B-42C8-821D-233A9950CDEE}" type="slidenum">
              <a:rPr lang="en-US" smtClean="0"/>
              <a:pPr/>
              <a:t>24</a:t>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a:xfrm>
            <a:off x="1257300" y="720725"/>
            <a:ext cx="4800600" cy="3600450"/>
          </a:xfrm>
          <a:ln/>
        </p:spPr>
      </p:sp>
      <p:sp>
        <p:nvSpPr>
          <p:cNvPr id="52227" name="Notes Placeholder 2"/>
          <p:cNvSpPr>
            <a:spLocks noGrp="1"/>
          </p:cNvSpPr>
          <p:nvPr>
            <p:ph type="body" idx="1"/>
          </p:nvPr>
        </p:nvSpPr>
        <p:spPr>
          <a:noFill/>
          <a:ln/>
        </p:spPr>
        <p:txBody>
          <a:bodyPr/>
          <a:lstStyle/>
          <a:p>
            <a:endParaRPr lang="en-US"/>
          </a:p>
        </p:txBody>
      </p:sp>
      <p:sp>
        <p:nvSpPr>
          <p:cNvPr id="52228" name="Slide Number Placeholder 3"/>
          <p:cNvSpPr>
            <a:spLocks noGrp="1"/>
          </p:cNvSpPr>
          <p:nvPr>
            <p:ph type="sldNum" sz="quarter" idx="5"/>
          </p:nvPr>
        </p:nvSpPr>
        <p:spPr>
          <a:noFill/>
        </p:spPr>
        <p:txBody>
          <a:bodyPr/>
          <a:lstStyle/>
          <a:p>
            <a:fld id="{321F3201-8425-4AFC-B629-22028E4AF458}" type="slidenum">
              <a:rPr lang="en-US" smtClean="0"/>
              <a:pPr/>
              <a:t>25</a:t>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767FC3A7-0F7B-44C6-ACD4-A5FC741D946B}" type="slidenum">
              <a:rPr lang="en-US" smtClean="0"/>
              <a:pPr>
                <a:defRPr/>
              </a:pPr>
              <a:t>27</a:t>
            </a:fld>
            <a:endParaRPr lang="en-US"/>
          </a:p>
        </p:txBody>
      </p:sp>
    </p:spTree>
    <p:extLst>
      <p:ext uri="{BB962C8B-B14F-4D97-AF65-F5344CB8AC3E}">
        <p14:creationId xmlns:p14="http://schemas.microsoft.com/office/powerpoint/2010/main" val="1863863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767FC3A7-0F7B-44C6-ACD4-A5FC741D946B}" type="slidenum">
              <a:rPr lang="en-US" smtClean="0"/>
              <a:pPr>
                <a:defRPr/>
              </a:pPr>
              <a:t>34</a:t>
            </a:fld>
            <a:endParaRPr lang="en-US"/>
          </a:p>
        </p:txBody>
      </p:sp>
    </p:spTree>
    <p:extLst>
      <p:ext uri="{BB962C8B-B14F-4D97-AF65-F5344CB8AC3E}">
        <p14:creationId xmlns:p14="http://schemas.microsoft.com/office/powerpoint/2010/main" val="10854639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a:xfrm>
            <a:off x="1257300" y="720725"/>
            <a:ext cx="4800600" cy="3600450"/>
          </a:xfrm>
          <a:ln/>
        </p:spPr>
      </p:sp>
      <p:sp>
        <p:nvSpPr>
          <p:cNvPr id="35843" name="Notes Placeholder 2"/>
          <p:cNvSpPr>
            <a:spLocks noGrp="1"/>
          </p:cNvSpPr>
          <p:nvPr>
            <p:ph type="body" idx="1"/>
          </p:nvPr>
        </p:nvSpPr>
        <p:spPr>
          <a:noFill/>
          <a:ln/>
        </p:spPr>
        <p:txBody>
          <a:bodyPr/>
          <a:lstStyle/>
          <a:p>
            <a:endParaRPr lang="en-US"/>
          </a:p>
        </p:txBody>
      </p:sp>
      <p:sp>
        <p:nvSpPr>
          <p:cNvPr id="35844" name="Slide Number Placeholder 3"/>
          <p:cNvSpPr>
            <a:spLocks noGrp="1"/>
          </p:cNvSpPr>
          <p:nvPr>
            <p:ph type="sldNum" sz="quarter" idx="5"/>
          </p:nvPr>
        </p:nvSpPr>
        <p:spPr>
          <a:noFill/>
        </p:spPr>
        <p:txBody>
          <a:bodyPr/>
          <a:lstStyle/>
          <a:p>
            <a:fld id="{C8FB721F-31C6-4B60-861A-A0998B2E02B0}" type="slidenum">
              <a:rPr lang="en-US" smtClean="0"/>
              <a:pPr/>
              <a:t>5</a:t>
            </a:fld>
            <a:endParaRPr lang="en-US" dirty="0"/>
          </a:p>
        </p:txBody>
      </p:sp>
    </p:spTree>
    <p:extLst>
      <p:ext uri="{BB962C8B-B14F-4D97-AF65-F5344CB8AC3E}">
        <p14:creationId xmlns:p14="http://schemas.microsoft.com/office/powerpoint/2010/main" val="2398897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767FC3A7-0F7B-44C6-ACD4-A5FC741D946B}" type="slidenum">
              <a:rPr lang="en-US" smtClean="0"/>
              <a:pPr>
                <a:defRPr/>
              </a:pPr>
              <a:t>35</a:t>
            </a:fld>
            <a:endParaRPr lang="en-US"/>
          </a:p>
        </p:txBody>
      </p:sp>
    </p:spTree>
    <p:extLst>
      <p:ext uri="{BB962C8B-B14F-4D97-AF65-F5344CB8AC3E}">
        <p14:creationId xmlns:p14="http://schemas.microsoft.com/office/powerpoint/2010/main" val="6402348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xfrm>
            <a:off x="1257300" y="720725"/>
            <a:ext cx="4800600" cy="3600450"/>
          </a:xfrm>
          <a:ln/>
        </p:spPr>
      </p:sp>
      <p:sp>
        <p:nvSpPr>
          <p:cNvPr id="36867" name="Notes Placeholder 2"/>
          <p:cNvSpPr>
            <a:spLocks noGrp="1"/>
          </p:cNvSpPr>
          <p:nvPr>
            <p:ph type="body" idx="1"/>
          </p:nvPr>
        </p:nvSpPr>
        <p:spPr>
          <a:noFill/>
          <a:ln/>
        </p:spPr>
        <p:txBody>
          <a:bodyPr/>
          <a:lstStyle/>
          <a:p>
            <a:endParaRPr lang="en-US"/>
          </a:p>
        </p:txBody>
      </p:sp>
      <p:sp>
        <p:nvSpPr>
          <p:cNvPr id="36868" name="Slide Number Placeholder 3"/>
          <p:cNvSpPr>
            <a:spLocks noGrp="1"/>
          </p:cNvSpPr>
          <p:nvPr>
            <p:ph type="sldNum" sz="quarter" idx="5"/>
          </p:nvPr>
        </p:nvSpPr>
        <p:spPr>
          <a:noFill/>
        </p:spPr>
        <p:txBody>
          <a:bodyPr/>
          <a:lstStyle/>
          <a:p>
            <a:fld id="{080424BB-542F-432C-8987-2FEC1AB3AB05}" type="slidenum">
              <a:rPr lang="en-US" smtClean="0"/>
              <a:pPr/>
              <a:t>6</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a:xfrm>
            <a:off x="1257300" y="720725"/>
            <a:ext cx="4800600" cy="3600450"/>
          </a:xfrm>
          <a:ln/>
        </p:spPr>
      </p:sp>
      <p:sp>
        <p:nvSpPr>
          <p:cNvPr id="37891" name="Notes Placeholder 2"/>
          <p:cNvSpPr>
            <a:spLocks noGrp="1"/>
          </p:cNvSpPr>
          <p:nvPr>
            <p:ph type="body" idx="1"/>
          </p:nvPr>
        </p:nvSpPr>
        <p:spPr>
          <a:noFill/>
          <a:ln/>
        </p:spPr>
        <p:txBody>
          <a:bodyPr/>
          <a:lstStyle/>
          <a:p>
            <a:endParaRPr lang="en-US"/>
          </a:p>
        </p:txBody>
      </p:sp>
      <p:sp>
        <p:nvSpPr>
          <p:cNvPr id="37892" name="Slide Number Placeholder 3"/>
          <p:cNvSpPr>
            <a:spLocks noGrp="1"/>
          </p:cNvSpPr>
          <p:nvPr>
            <p:ph type="sldNum" sz="quarter" idx="5"/>
          </p:nvPr>
        </p:nvSpPr>
        <p:spPr>
          <a:noFill/>
        </p:spPr>
        <p:txBody>
          <a:bodyPr/>
          <a:lstStyle/>
          <a:p>
            <a:fld id="{B98A5923-1D79-48C0-BAB4-81F673DB35DD}" type="slidenum">
              <a:rPr lang="en-US" smtClean="0"/>
              <a:pPr/>
              <a:t>7</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a:xfrm>
            <a:off x="1257300" y="720725"/>
            <a:ext cx="4800600" cy="3600450"/>
          </a:xfrm>
          <a:ln/>
        </p:spPr>
      </p:sp>
      <p:sp>
        <p:nvSpPr>
          <p:cNvPr id="38915" name="Notes Placeholder 2"/>
          <p:cNvSpPr>
            <a:spLocks noGrp="1"/>
          </p:cNvSpPr>
          <p:nvPr>
            <p:ph type="body" idx="1"/>
          </p:nvPr>
        </p:nvSpPr>
        <p:spPr>
          <a:noFill/>
          <a:ln/>
        </p:spPr>
        <p:txBody>
          <a:bodyPr/>
          <a:lstStyle/>
          <a:p>
            <a:endParaRPr lang="en-US"/>
          </a:p>
        </p:txBody>
      </p:sp>
      <p:sp>
        <p:nvSpPr>
          <p:cNvPr id="38916" name="Slide Number Placeholder 3"/>
          <p:cNvSpPr>
            <a:spLocks noGrp="1"/>
          </p:cNvSpPr>
          <p:nvPr>
            <p:ph type="sldNum" sz="quarter" idx="5"/>
          </p:nvPr>
        </p:nvSpPr>
        <p:spPr>
          <a:noFill/>
        </p:spPr>
        <p:txBody>
          <a:bodyPr/>
          <a:lstStyle/>
          <a:p>
            <a:fld id="{E6437020-ABE3-4089-A7B9-E1FE78834896}" type="slidenum">
              <a:rPr lang="en-US" smtClean="0"/>
              <a:pPr/>
              <a:t>8</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a:xfrm>
            <a:off x="1257300" y="720725"/>
            <a:ext cx="4800600" cy="3600450"/>
          </a:xfrm>
          <a:ln/>
        </p:spPr>
      </p:sp>
      <p:sp>
        <p:nvSpPr>
          <p:cNvPr id="39939" name="Notes Placeholder 2"/>
          <p:cNvSpPr>
            <a:spLocks noGrp="1"/>
          </p:cNvSpPr>
          <p:nvPr>
            <p:ph type="body" idx="1"/>
          </p:nvPr>
        </p:nvSpPr>
        <p:spPr>
          <a:noFill/>
          <a:ln/>
        </p:spPr>
        <p:txBody>
          <a:bodyPr/>
          <a:lstStyle/>
          <a:p>
            <a:endParaRPr lang="en-US"/>
          </a:p>
        </p:txBody>
      </p:sp>
      <p:sp>
        <p:nvSpPr>
          <p:cNvPr id="39940" name="Slide Number Placeholder 3"/>
          <p:cNvSpPr>
            <a:spLocks noGrp="1"/>
          </p:cNvSpPr>
          <p:nvPr>
            <p:ph type="sldNum" sz="quarter" idx="5"/>
          </p:nvPr>
        </p:nvSpPr>
        <p:spPr>
          <a:noFill/>
        </p:spPr>
        <p:txBody>
          <a:bodyPr/>
          <a:lstStyle/>
          <a:p>
            <a:fld id="{79269AC5-6E01-4B62-B863-4B789F07BED7}" type="slidenum">
              <a:rPr lang="en-US" smtClean="0"/>
              <a:pPr/>
              <a:t>9</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a:xfrm>
            <a:off x="1257300" y="720725"/>
            <a:ext cx="4800600" cy="3600450"/>
          </a:xfrm>
          <a:ln/>
        </p:spPr>
      </p:sp>
      <p:sp>
        <p:nvSpPr>
          <p:cNvPr id="40963" name="Notes Placeholder 2"/>
          <p:cNvSpPr>
            <a:spLocks noGrp="1"/>
          </p:cNvSpPr>
          <p:nvPr>
            <p:ph type="body" idx="1"/>
          </p:nvPr>
        </p:nvSpPr>
        <p:spPr>
          <a:noFill/>
          <a:ln/>
        </p:spPr>
        <p:txBody>
          <a:bodyPr/>
          <a:lstStyle/>
          <a:p>
            <a:endParaRPr lang="en-US"/>
          </a:p>
        </p:txBody>
      </p:sp>
      <p:sp>
        <p:nvSpPr>
          <p:cNvPr id="40964" name="Slide Number Placeholder 3"/>
          <p:cNvSpPr>
            <a:spLocks noGrp="1"/>
          </p:cNvSpPr>
          <p:nvPr>
            <p:ph type="sldNum" sz="quarter" idx="5"/>
          </p:nvPr>
        </p:nvSpPr>
        <p:spPr>
          <a:noFill/>
        </p:spPr>
        <p:txBody>
          <a:bodyPr/>
          <a:lstStyle/>
          <a:p>
            <a:fld id="{CA846566-71AB-4018-8E0E-12F77AFED267}" type="slidenum">
              <a:rPr lang="en-US" smtClean="0"/>
              <a:pPr/>
              <a:t>10</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a:xfrm>
            <a:off x="1257300" y="720725"/>
            <a:ext cx="4800600" cy="3600450"/>
          </a:xfrm>
          <a:ln/>
        </p:spPr>
      </p:sp>
      <p:sp>
        <p:nvSpPr>
          <p:cNvPr id="35843" name="Notes Placeholder 2"/>
          <p:cNvSpPr>
            <a:spLocks noGrp="1"/>
          </p:cNvSpPr>
          <p:nvPr>
            <p:ph type="body" idx="1"/>
          </p:nvPr>
        </p:nvSpPr>
        <p:spPr>
          <a:noFill/>
          <a:ln/>
        </p:spPr>
        <p:txBody>
          <a:bodyPr/>
          <a:lstStyle/>
          <a:p>
            <a:endParaRPr lang="en-US"/>
          </a:p>
        </p:txBody>
      </p:sp>
      <p:sp>
        <p:nvSpPr>
          <p:cNvPr id="35844" name="Slide Number Placeholder 3"/>
          <p:cNvSpPr>
            <a:spLocks noGrp="1"/>
          </p:cNvSpPr>
          <p:nvPr>
            <p:ph type="sldNum" sz="quarter" idx="5"/>
          </p:nvPr>
        </p:nvSpPr>
        <p:spPr>
          <a:noFill/>
        </p:spPr>
        <p:txBody>
          <a:bodyPr/>
          <a:lstStyle/>
          <a:p>
            <a:fld id="{C8FB721F-31C6-4B60-861A-A0998B2E02B0}" type="slidenum">
              <a:rPr lang="en-US" smtClean="0"/>
              <a:pPr/>
              <a:t>11</a:t>
            </a:fld>
            <a:endParaRPr lang="en-US" dirty="0"/>
          </a:p>
        </p:txBody>
      </p:sp>
    </p:spTree>
    <p:extLst>
      <p:ext uri="{BB962C8B-B14F-4D97-AF65-F5344CB8AC3E}">
        <p14:creationId xmlns:p14="http://schemas.microsoft.com/office/powerpoint/2010/main" val="56533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a:xfrm>
            <a:off x="1257300" y="720725"/>
            <a:ext cx="4800600" cy="3600450"/>
          </a:xfrm>
          <a:ln/>
        </p:spPr>
      </p:sp>
      <p:sp>
        <p:nvSpPr>
          <p:cNvPr id="35843" name="Notes Placeholder 2"/>
          <p:cNvSpPr>
            <a:spLocks noGrp="1"/>
          </p:cNvSpPr>
          <p:nvPr>
            <p:ph type="body" idx="1"/>
          </p:nvPr>
        </p:nvSpPr>
        <p:spPr>
          <a:noFill/>
          <a:ln/>
        </p:spPr>
        <p:txBody>
          <a:bodyPr/>
          <a:lstStyle/>
          <a:p>
            <a:endParaRPr lang="en-US"/>
          </a:p>
        </p:txBody>
      </p:sp>
      <p:sp>
        <p:nvSpPr>
          <p:cNvPr id="35844" name="Slide Number Placeholder 3"/>
          <p:cNvSpPr>
            <a:spLocks noGrp="1"/>
          </p:cNvSpPr>
          <p:nvPr>
            <p:ph type="sldNum" sz="quarter" idx="5"/>
          </p:nvPr>
        </p:nvSpPr>
        <p:spPr>
          <a:noFill/>
        </p:spPr>
        <p:txBody>
          <a:bodyPr/>
          <a:lstStyle/>
          <a:p>
            <a:fld id="{C8FB721F-31C6-4B60-861A-A0998B2E02B0}" type="slidenum">
              <a:rPr lang="en-US" smtClean="0"/>
              <a:pPr/>
              <a:t>13</a:t>
            </a:fld>
            <a:endParaRPr lang="en-US" dirty="0"/>
          </a:p>
        </p:txBody>
      </p:sp>
    </p:spTree>
    <p:extLst>
      <p:ext uri="{BB962C8B-B14F-4D97-AF65-F5344CB8AC3E}">
        <p14:creationId xmlns:p14="http://schemas.microsoft.com/office/powerpoint/2010/main" val="516460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FBAC3F58-2633-43B5-944D-9A29CA4A9EC1}" type="slidenum">
              <a:rPr lang="en-US" smtClean="0"/>
              <a:pPr>
                <a:defRPr/>
              </a:pPr>
              <a:t>‹#›</a:t>
            </a:fld>
            <a:endParaRPr lang="en-US"/>
          </a:p>
        </p:txBody>
      </p:sp>
    </p:spTree>
    <p:extLst>
      <p:ext uri="{BB962C8B-B14F-4D97-AF65-F5344CB8AC3E}">
        <p14:creationId xmlns:p14="http://schemas.microsoft.com/office/powerpoint/2010/main" val="73439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DC7C65B-D709-43A0-BF27-CBEBE59D506B}" type="slidenum">
              <a:rPr lang="en-US" smtClean="0"/>
              <a:pPr>
                <a:defRPr/>
              </a:pPr>
              <a:t>‹#›</a:t>
            </a:fld>
            <a:endParaRPr lang="en-US"/>
          </a:p>
        </p:txBody>
      </p:sp>
    </p:spTree>
    <p:extLst>
      <p:ext uri="{BB962C8B-B14F-4D97-AF65-F5344CB8AC3E}">
        <p14:creationId xmlns:p14="http://schemas.microsoft.com/office/powerpoint/2010/main" val="2167653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E52BCF5F-F163-48A3-8709-B31AFB4E6F34}" type="slidenum">
              <a:rPr lang="en-US" smtClean="0"/>
              <a:pPr>
                <a:defRPr/>
              </a:pPr>
              <a:t>‹#›</a:t>
            </a:fld>
            <a:endParaRPr lang="en-US"/>
          </a:p>
        </p:txBody>
      </p:sp>
    </p:spTree>
    <p:extLst>
      <p:ext uri="{BB962C8B-B14F-4D97-AF65-F5344CB8AC3E}">
        <p14:creationId xmlns:p14="http://schemas.microsoft.com/office/powerpoint/2010/main" val="3246150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80C49721-C3A1-4425-99EF-30C57743CC15}" type="slidenum">
              <a:rPr lang="en-US" smtClean="0"/>
              <a:pPr>
                <a:defRPr/>
              </a:pPr>
              <a:t>‹#›</a:t>
            </a:fld>
            <a:endParaRPr lang="en-US"/>
          </a:p>
        </p:txBody>
      </p:sp>
    </p:spTree>
    <p:extLst>
      <p:ext uri="{BB962C8B-B14F-4D97-AF65-F5344CB8AC3E}">
        <p14:creationId xmlns:p14="http://schemas.microsoft.com/office/powerpoint/2010/main" val="39036685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1876BB52-192B-4E7D-9E15-B5945998B30B}" type="slidenum">
              <a:rPr lang="en-US" smtClean="0"/>
              <a:pPr>
                <a:defRPr/>
              </a:pPr>
              <a:t>‹#›</a:t>
            </a:fld>
            <a:endParaRPr lang="en-US"/>
          </a:p>
        </p:txBody>
      </p:sp>
    </p:spTree>
    <p:extLst>
      <p:ext uri="{BB962C8B-B14F-4D97-AF65-F5344CB8AC3E}">
        <p14:creationId xmlns:p14="http://schemas.microsoft.com/office/powerpoint/2010/main" val="1570466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E9634D7A-5DE0-40F6-876D-D2AFBCA76471}" type="slidenum">
              <a:rPr lang="en-US" smtClean="0"/>
              <a:pPr>
                <a:defRPr/>
              </a:pPr>
              <a:t>‹#›</a:t>
            </a:fld>
            <a:endParaRPr lang="en-US"/>
          </a:p>
        </p:txBody>
      </p:sp>
    </p:spTree>
    <p:extLst>
      <p:ext uri="{BB962C8B-B14F-4D97-AF65-F5344CB8AC3E}">
        <p14:creationId xmlns:p14="http://schemas.microsoft.com/office/powerpoint/2010/main" val="2676029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a:defRPr/>
            </a:pPr>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9A733130-C1C8-4197-ACEE-A73DA10DD24F}" type="slidenum">
              <a:rPr lang="en-US" smtClean="0"/>
              <a:pPr>
                <a:defRPr/>
              </a:pPr>
              <a:t>‹#›</a:t>
            </a:fld>
            <a:endParaRPr lang="en-US"/>
          </a:p>
        </p:txBody>
      </p:sp>
    </p:spTree>
    <p:extLst>
      <p:ext uri="{BB962C8B-B14F-4D97-AF65-F5344CB8AC3E}">
        <p14:creationId xmlns:p14="http://schemas.microsoft.com/office/powerpoint/2010/main" val="2235316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a:defRPr/>
            </a:pPr>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C08389DD-3A77-4664-9585-0D0E9A5EB606}" type="slidenum">
              <a:rPr lang="en-US" smtClean="0"/>
              <a:pPr>
                <a:defRPr/>
              </a:pPr>
              <a:t>‹#›</a:t>
            </a:fld>
            <a:endParaRPr lang="en-US"/>
          </a:p>
        </p:txBody>
      </p:sp>
    </p:spTree>
    <p:extLst>
      <p:ext uri="{BB962C8B-B14F-4D97-AF65-F5344CB8AC3E}">
        <p14:creationId xmlns:p14="http://schemas.microsoft.com/office/powerpoint/2010/main" val="1799290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4B740A81-9E01-4FD9-8249-D9D456571D47}" type="slidenum">
              <a:rPr lang="en-US" smtClean="0"/>
              <a:pPr>
                <a:defRPr/>
              </a:pPr>
              <a:t>‹#›</a:t>
            </a:fld>
            <a:endParaRPr lang="en-US"/>
          </a:p>
        </p:txBody>
      </p:sp>
    </p:spTree>
    <p:extLst>
      <p:ext uri="{BB962C8B-B14F-4D97-AF65-F5344CB8AC3E}">
        <p14:creationId xmlns:p14="http://schemas.microsoft.com/office/powerpoint/2010/main" val="2141562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3306D5C0-30C3-4567-9087-D7285F18DEDD}" type="slidenum">
              <a:rPr lang="en-US" smtClean="0"/>
              <a:pPr>
                <a:defRPr/>
              </a:pPr>
              <a:t>‹#›</a:t>
            </a:fld>
            <a:endParaRPr lang="en-US"/>
          </a:p>
        </p:txBody>
      </p:sp>
    </p:spTree>
    <p:extLst>
      <p:ext uri="{BB962C8B-B14F-4D97-AF65-F5344CB8AC3E}">
        <p14:creationId xmlns:p14="http://schemas.microsoft.com/office/powerpoint/2010/main" val="3843137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D59245C4-C502-4096-92D6-EC376ED5F3D1}" type="slidenum">
              <a:rPr lang="en-US" smtClean="0"/>
              <a:pPr>
                <a:defRPr/>
              </a:pPr>
              <a:t>‹#›</a:t>
            </a:fld>
            <a:endParaRPr lang="en-US"/>
          </a:p>
        </p:txBody>
      </p:sp>
    </p:spTree>
    <p:extLst>
      <p:ext uri="{BB962C8B-B14F-4D97-AF65-F5344CB8AC3E}">
        <p14:creationId xmlns:p14="http://schemas.microsoft.com/office/powerpoint/2010/main" val="905125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9DE62156-1480-49ED-B33B-CE1D8F42A3CD}" type="slidenum">
              <a:rPr lang="en-US" smtClean="0"/>
              <a:pPr>
                <a:defRPr/>
              </a:pPr>
              <a:t>‹#›</a:t>
            </a:fld>
            <a:endParaRPr lang="en-US"/>
          </a:p>
        </p:txBody>
      </p:sp>
    </p:spTree>
    <p:extLst>
      <p:ext uri="{BB962C8B-B14F-4D97-AF65-F5344CB8AC3E}">
        <p14:creationId xmlns:p14="http://schemas.microsoft.com/office/powerpoint/2010/main" val="4260927758"/>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creativecommons.org/licenses/by-sa/4.0/"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Humanoid_robot" TargetMode="External"/><Relationship Id="rId2" Type="http://schemas.openxmlformats.org/officeDocument/2006/relationships/image" Target="../media/image4.png"/><Relationship Id="rId1" Type="http://schemas.openxmlformats.org/officeDocument/2006/relationships/slideLayout" Target="../slideLayouts/slideLayout3.xml"/><Relationship Id="rId4" Type="http://schemas.openxmlformats.org/officeDocument/2006/relationships/hyperlink" Target="https://en.wikipedia.org/wiki/Honda"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qbi.uq.edu.au/brain/intelligent-machines/history-artificial-intelligence" TargetMode="External"/><Relationship Id="rId2" Type="http://schemas.openxmlformats.org/officeDocument/2006/relationships/image" Target="../media/image18.jpe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jpeg"/></Relationships>
</file>

<file path=ppt/slides/_rels/slide1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www.newsweek.com/googles-new-two-legged-robot-future-warfare-429831"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33.jpeg"/><Relationship Id="rId5" Type="http://schemas.openxmlformats.org/officeDocument/2006/relationships/image" Target="../media/image32.png"/><Relationship Id="rId4" Type="http://schemas.openxmlformats.org/officeDocument/2006/relationships/image" Target="../media/image31.jpeg"/></Relationships>
</file>

<file path=ppt/slides/_rels/slide25.xml.rels><?xml version="1.0" encoding="UTF-8" standalone="yes"?>
<Relationships xmlns="http://schemas.openxmlformats.org/package/2006/relationships"><Relationship Id="rId8" Type="http://schemas.openxmlformats.org/officeDocument/2006/relationships/hyperlink" Target="http://www.nytimes.com/2010/07/05/science/05robot.html?_r=1&amp;ref=artificial_intelligence" TargetMode="External"/><Relationship Id="rId3" Type="http://schemas.openxmlformats.org/officeDocument/2006/relationships/image" Target="../media/image34.png"/><Relationship Id="rId7" Type="http://schemas.openxmlformats.org/officeDocument/2006/relationships/hyperlink" Target="http://www.darpa.mil/grandchallenge05/"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www.robocup.org/" TargetMode="External"/><Relationship Id="rId5" Type="http://schemas.openxmlformats.org/officeDocument/2006/relationships/image" Target="../media/image36.png"/><Relationship Id="rId4" Type="http://schemas.openxmlformats.org/officeDocument/2006/relationships/image" Target="../media/image35.jpeg"/><Relationship Id="rId9" Type="http://schemas.openxmlformats.org/officeDocument/2006/relationships/image" Target="../media/image37.jpeg"/></Relationships>
</file>

<file path=ppt/slides/_rels/slide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8.jpe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8.xml.rels><?xml version="1.0" encoding="UTF-8" standalone="yes"?>
<Relationships xmlns="http://schemas.openxmlformats.org/package/2006/relationships"><Relationship Id="rId3" Type="http://schemas.openxmlformats.org/officeDocument/2006/relationships/hyperlink" Target="https://gdpr-info.eu/art-22-gdpr/" TargetMode="External"/><Relationship Id="rId2" Type="http://schemas.openxmlformats.org/officeDocument/2006/relationships/image" Target="../media/image39.png"/><Relationship Id="rId1" Type="http://schemas.openxmlformats.org/officeDocument/2006/relationships/slideLayout" Target="../slideLayouts/slideLayout2.xml"/><Relationship Id="rId5" Type="http://schemas.openxmlformats.org/officeDocument/2006/relationships/image" Target="../media/image41.jpeg"/><Relationship Id="rId4" Type="http://schemas.openxmlformats.org/officeDocument/2006/relationships/image" Target="../media/image40.png"/></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hyperlink" Target="https://en.wikipedia.org/wiki/Honda" TargetMode="External"/><Relationship Id="rId4" Type="http://schemas.openxmlformats.org/officeDocument/2006/relationships/hyperlink" Target="https://en.wikipedia.org/wiki/Humanoid_robot"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6.xml"/><Relationship Id="rId4" Type="http://schemas.openxmlformats.org/officeDocument/2006/relationships/hyperlink" Target="https://www.europarl.europa.eu/thinktank/en/document.html?reference=EPRS_STU(2019)624262"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ai.google/static/documents/recommendations-for-regulating-ai.pdf" TargetMode="External"/><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9.svg"/><Relationship Id="rId7" Type="http://schemas.openxmlformats.org/officeDocument/2006/relationships/image" Target="../media/image53.svg"/><Relationship Id="rId2"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51.svg"/><Relationship Id="rId4" Type="http://schemas.openxmlformats.org/officeDocument/2006/relationships/image" Target="../media/image50.png"/></Relationships>
</file>

<file path=ppt/slides/_rels/slide34.xml.rels><?xml version="1.0" encoding="UTF-8" standalone="yes"?>
<Relationships xmlns="http://schemas.openxmlformats.org/package/2006/relationships"><Relationship Id="rId8" Type="http://schemas.openxmlformats.org/officeDocument/2006/relationships/image" Target="../media/image59.sv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57.svg"/><Relationship Id="rId5" Type="http://schemas.openxmlformats.org/officeDocument/2006/relationships/image" Target="../media/image56.png"/><Relationship Id="rId4" Type="http://schemas.openxmlformats.org/officeDocument/2006/relationships/image" Target="../media/image55.svg"/></Relationships>
</file>

<file path=ppt/slides/_rels/slide35.xml.rels><?xml version="1.0" encoding="UTF-8" standalone="yes"?>
<Relationships xmlns="http://schemas.openxmlformats.org/package/2006/relationships"><Relationship Id="rId3" Type="http://schemas.openxmlformats.org/officeDocument/2006/relationships/image" Target="../media/image60.jpeg"/><Relationship Id="rId7" Type="http://schemas.openxmlformats.org/officeDocument/2006/relationships/image" Target="../media/image62.sv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61.png"/><Relationship Id="rId5" Type="http://schemas.openxmlformats.org/officeDocument/2006/relationships/image" Target="../media/image13.svg"/><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2" Type="http://schemas.openxmlformats.org/officeDocument/2006/relationships/image" Target="../media/image6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customXml" Target="../ink/ink1.xm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1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diagramData" Target="../diagrams/data3.xml"/><Relationship Id="rId7" Type="http://schemas.microsoft.com/office/2007/relationships/diagramDrawing" Target="../diagrams/drawing3.xml"/><Relationship Id="rId12" Type="http://schemas.microsoft.com/office/2007/relationships/diagramDrawing" Target="../diagrams/drawing4.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diagramColors" Target="../diagrams/colors4.xml"/><Relationship Id="rId5" Type="http://schemas.openxmlformats.org/officeDocument/2006/relationships/diagramQuickStyle" Target="../diagrams/quickStyle3.xml"/><Relationship Id="rId10" Type="http://schemas.openxmlformats.org/officeDocument/2006/relationships/diagramQuickStyle" Target="../diagrams/quickStyle4.xml"/><Relationship Id="rId4" Type="http://schemas.openxmlformats.org/officeDocument/2006/relationships/diagramLayout" Target="../diagrams/layout3.xml"/><Relationship Id="rId9"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image" Target="../media/image8.png"/><Relationship Id="rId7" Type="http://schemas.openxmlformats.org/officeDocument/2006/relationships/diagramQuickStyle" Target="../diagrams/quickStyle5.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image" Target="../media/image9.png"/><Relationship Id="rId9" Type="http://schemas.microsoft.com/office/2007/relationships/diagramDrawing" Target="../diagrams/drawing5.xml"/></Relationships>
</file>

<file path=ppt/slides/_rels/slide8.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10.png"/><Relationship Id="rId7" Type="http://schemas.openxmlformats.org/officeDocument/2006/relationships/diagramColors" Target="../diagrams/colors6.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671EBC5-8F77-4D05-B52D-24E94DBD9058}"/>
              </a:ext>
              <a:ext uri="{C183D7F6-B498-43B3-948B-1728B52AA6E4}">
                <adec:decorative xmlns:adec="http://schemas.microsoft.com/office/drawing/2017/decorative" val="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8254" r="9089" b="5987"/>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057" name="Rectangle 2056">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17450"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0" name="Title 1"/>
          <p:cNvSpPr>
            <a:spLocks noGrp="1"/>
          </p:cNvSpPr>
          <p:nvPr>
            <p:ph type="ctrTitle"/>
          </p:nvPr>
        </p:nvSpPr>
        <p:spPr>
          <a:xfrm>
            <a:off x="358484" y="1122363"/>
            <a:ext cx="3375315" cy="3204134"/>
          </a:xfrm>
        </p:spPr>
        <p:txBody>
          <a:bodyPr vert="horz" lIns="91440" tIns="45720" rIns="91440" bIns="45720" rtlCol="0" anchor="b">
            <a:normAutofit/>
          </a:bodyPr>
          <a:lstStyle/>
          <a:p>
            <a:pPr algn="l" defTabSz="914400"/>
            <a:r>
              <a:rPr lang="en-US" sz="2600" b="1" dirty="0"/>
              <a:t>CS 5/7320 </a:t>
            </a:r>
            <a:br>
              <a:rPr lang="en-US" sz="2600" b="1" dirty="0"/>
            </a:br>
            <a:r>
              <a:rPr lang="en-US" sz="2600" b="1" dirty="0"/>
              <a:t>Artificial Intelligence</a:t>
            </a:r>
            <a:br>
              <a:rPr lang="en-US" sz="2600" b="1" dirty="0"/>
            </a:br>
            <a:br>
              <a:rPr lang="en-US" sz="2600" b="1" dirty="0"/>
            </a:br>
            <a:r>
              <a:rPr lang="en-US" sz="2600" b="1" dirty="0"/>
              <a:t>Introduction to AI</a:t>
            </a:r>
            <a:br>
              <a:rPr lang="en-US" sz="2600" b="1" dirty="0"/>
            </a:br>
            <a:br>
              <a:rPr lang="en-US" sz="2600" b="1" dirty="0"/>
            </a:br>
            <a:r>
              <a:rPr lang="en-US" sz="2600" b="1" dirty="0"/>
              <a:t>AIMA Chapters 1 + 27</a:t>
            </a:r>
          </a:p>
        </p:txBody>
      </p:sp>
      <p:sp>
        <p:nvSpPr>
          <p:cNvPr id="8" name="Subtitle 7">
            <a:extLst>
              <a:ext uri="{FF2B5EF4-FFF2-40B4-BE49-F238E27FC236}">
                <a16:creationId xmlns:a16="http://schemas.microsoft.com/office/drawing/2014/main" id="{71970712-7B6B-FF1B-6B47-BB7A92726235}"/>
              </a:ext>
            </a:extLst>
          </p:cNvPr>
          <p:cNvSpPr>
            <a:spLocks noGrp="1"/>
          </p:cNvSpPr>
          <p:nvPr>
            <p:ph type="subTitle" idx="1"/>
          </p:nvPr>
        </p:nvSpPr>
        <p:spPr>
          <a:xfrm>
            <a:off x="358485" y="4872922"/>
            <a:ext cx="3017519" cy="1208141"/>
          </a:xfrm>
        </p:spPr>
        <p:txBody>
          <a:bodyPr>
            <a:normAutofit lnSpcReduction="10000"/>
          </a:bodyPr>
          <a:lstStyle/>
          <a:p>
            <a:pPr algn="l"/>
            <a:r>
              <a:rPr lang="en-US" sz="1700" dirty="0"/>
              <a:t>Slides by Michael Hahsler</a:t>
            </a:r>
            <a:br>
              <a:rPr lang="en-US" sz="1700" dirty="0"/>
            </a:br>
            <a:br>
              <a:rPr lang="en-US" sz="1700" dirty="0"/>
            </a:br>
            <a:r>
              <a:rPr lang="en-US" sz="1700" dirty="0"/>
              <a:t>based on slides by Svetlana </a:t>
            </a:r>
            <a:r>
              <a:rPr lang="en-US" sz="1700" dirty="0" err="1"/>
              <a:t>Lazepnik</a:t>
            </a:r>
            <a:r>
              <a:rPr lang="en-US" sz="1700" dirty="0"/>
              <a:t> with figures and cover art from the AIMA textbook. 	</a:t>
            </a:r>
          </a:p>
          <a:p>
            <a:pPr algn="l"/>
            <a:endParaRPr lang="en-US" sz="1700" dirty="0"/>
          </a:p>
        </p:txBody>
      </p:sp>
      <p:sp>
        <p:nvSpPr>
          <p:cNvPr id="2059" name="Rectangle 205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1653" y="434802"/>
            <a:ext cx="146304"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61" name="Rectangle 206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4546920"/>
            <a:ext cx="298323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2" name="Group 11">
            <a:extLst>
              <a:ext uri="{FF2B5EF4-FFF2-40B4-BE49-F238E27FC236}">
                <a16:creationId xmlns:a16="http://schemas.microsoft.com/office/drawing/2014/main" id="{551EF9FF-12FF-4F03-4D90-E4991E9CABBE}"/>
              </a:ext>
              <a:ext uri="{C183D7F6-B498-43B3-948B-1728B52AA6E4}">
                <adec:decorative xmlns:adec="http://schemas.microsoft.com/office/drawing/2017/decorative" val="1"/>
              </a:ext>
            </a:extLst>
          </p:cNvPr>
          <p:cNvGrpSpPr/>
          <p:nvPr/>
        </p:nvGrpSpPr>
        <p:grpSpPr>
          <a:xfrm>
            <a:off x="7171961" y="4716889"/>
            <a:ext cx="1676400" cy="1981200"/>
            <a:chOff x="7162800" y="4191000"/>
            <a:chExt cx="1676400" cy="1981200"/>
          </a:xfrm>
        </p:grpSpPr>
        <p:sp>
          <p:nvSpPr>
            <p:cNvPr id="15" name="Rectangle 14">
              <a:extLst>
                <a:ext uri="{FF2B5EF4-FFF2-40B4-BE49-F238E27FC236}">
                  <a16:creationId xmlns:a16="http://schemas.microsoft.com/office/drawing/2014/main" id="{B3C65A4B-B0A0-AF04-CE85-7D210DDDC3E8}"/>
                </a:ext>
              </a:extLst>
            </p:cNvPr>
            <p:cNvSpPr/>
            <p:nvPr/>
          </p:nvSpPr>
          <p:spPr>
            <a:xfrm>
              <a:off x="7162800" y="4191000"/>
              <a:ext cx="1676400" cy="198120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qr code with black dots&#10;&#10;Description automatically generated">
              <a:extLst>
                <a:ext uri="{FF2B5EF4-FFF2-40B4-BE49-F238E27FC236}">
                  <a16:creationId xmlns:a16="http://schemas.microsoft.com/office/drawing/2014/main" id="{475F2505-5B89-1F3A-7D7E-9847C40AAC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00900" y="4212771"/>
              <a:ext cx="1600200" cy="1600200"/>
            </a:xfrm>
            <a:prstGeom prst="rect">
              <a:avLst/>
            </a:prstGeom>
          </p:spPr>
        </p:pic>
        <p:sp>
          <p:nvSpPr>
            <p:cNvPr id="17" name="Rectangle 16">
              <a:extLst>
                <a:ext uri="{FF2B5EF4-FFF2-40B4-BE49-F238E27FC236}">
                  <a16:creationId xmlns:a16="http://schemas.microsoft.com/office/drawing/2014/main" id="{043842AC-2A2D-8FD0-3DA1-764F6B0C3100}"/>
                </a:ext>
              </a:extLst>
            </p:cNvPr>
            <p:cNvSpPr/>
            <p:nvPr/>
          </p:nvSpPr>
          <p:spPr>
            <a:xfrm>
              <a:off x="7162800" y="5812971"/>
              <a:ext cx="1676400" cy="35922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Online Material</a:t>
              </a:r>
            </a:p>
          </p:txBody>
        </p:sp>
      </p:grpSp>
      <p:grpSp>
        <p:nvGrpSpPr>
          <p:cNvPr id="7" name="Group 6">
            <a:extLst>
              <a:ext uri="{FF2B5EF4-FFF2-40B4-BE49-F238E27FC236}">
                <a16:creationId xmlns:a16="http://schemas.microsoft.com/office/drawing/2014/main" id="{697F41E1-EF35-BB71-C3A6-254FBB3F55A4}"/>
              </a:ext>
            </a:extLst>
          </p:cNvPr>
          <p:cNvGrpSpPr/>
          <p:nvPr/>
        </p:nvGrpSpPr>
        <p:grpSpPr>
          <a:xfrm>
            <a:off x="480501" y="6300760"/>
            <a:ext cx="3943959" cy="430887"/>
            <a:chOff x="480501" y="6300760"/>
            <a:chExt cx="3943959" cy="430887"/>
          </a:xfrm>
        </p:grpSpPr>
        <p:sp>
          <p:nvSpPr>
            <p:cNvPr id="4" name="TextBox 3">
              <a:extLst>
                <a:ext uri="{FF2B5EF4-FFF2-40B4-BE49-F238E27FC236}">
                  <a16:creationId xmlns:a16="http://schemas.microsoft.com/office/drawing/2014/main" id="{C8BFCEB4-C6F2-6930-B1FE-B464C25B686C}"/>
                </a:ext>
              </a:extLst>
            </p:cNvPr>
            <p:cNvSpPr txBox="1"/>
            <p:nvPr/>
          </p:nvSpPr>
          <p:spPr>
            <a:xfrm>
              <a:off x="1406939" y="6300760"/>
              <a:ext cx="3017521" cy="430887"/>
            </a:xfrm>
            <a:prstGeom prst="rect">
              <a:avLst/>
            </a:prstGeom>
            <a:noFill/>
          </p:spPr>
          <p:txBody>
            <a:bodyPr wrap="square">
              <a:spAutoFit/>
            </a:bodyPr>
            <a:lstStyle/>
            <a:p>
              <a:r>
                <a:rPr lang="en-US" sz="1100" b="0" i="0" dirty="0">
                  <a:effectLst/>
                  <a:latin typeface="Calibri" panose="020F0502020204030204" pitchFamily="34" charset="0"/>
                </a:rPr>
                <a:t>This work is licensed under a </a:t>
              </a:r>
              <a:r>
                <a:rPr lang="en-US" sz="1100" b="0" i="0" strike="noStrike" dirty="0">
                  <a:effectLst/>
                  <a:latin typeface="Calibri" panose="020F0502020204030204" pitchFamily="34" charset="0"/>
                  <a:hlinkClick r:id="rId5">
                    <a:extLst>
                      <a:ext uri="{A12FA001-AC4F-418D-AE19-62706E023703}">
                        <ahyp:hlinkClr xmlns:ahyp="http://schemas.microsoft.com/office/drawing/2018/hyperlinkcolor" val="tx"/>
                      </a:ext>
                    </a:extLst>
                  </a:hlinkClick>
                </a:rPr>
                <a:t>Creative Commons Attribution-</a:t>
              </a:r>
              <a:r>
                <a:rPr lang="en-US" sz="1100" b="0" i="0" strike="noStrike" dirty="0" err="1">
                  <a:effectLst/>
                  <a:latin typeface="Calibri" panose="020F0502020204030204" pitchFamily="34" charset="0"/>
                  <a:hlinkClick r:id="rId5">
                    <a:extLst>
                      <a:ext uri="{A12FA001-AC4F-418D-AE19-62706E023703}">
                        <ahyp:hlinkClr xmlns:ahyp="http://schemas.microsoft.com/office/drawing/2018/hyperlinkcolor" val="tx"/>
                      </a:ext>
                    </a:extLst>
                  </a:hlinkClick>
                </a:rPr>
                <a:t>ShareAlike</a:t>
              </a:r>
              <a:r>
                <a:rPr lang="en-US" sz="1100" b="0" i="0" strike="noStrike" dirty="0">
                  <a:effectLst/>
                  <a:latin typeface="Calibri" panose="020F0502020204030204" pitchFamily="34" charset="0"/>
                  <a:hlinkClick r:id="rId5">
                    <a:extLst>
                      <a:ext uri="{A12FA001-AC4F-418D-AE19-62706E023703}">
                        <ahyp:hlinkClr xmlns:ahyp="http://schemas.microsoft.com/office/drawing/2018/hyperlinkcolor" val="tx"/>
                      </a:ext>
                    </a:extLst>
                  </a:hlinkClick>
                </a:rPr>
                <a:t> 4.0 International License</a:t>
              </a:r>
              <a:r>
                <a:rPr lang="en-US" sz="1100" b="0" i="0" dirty="0">
                  <a:effectLst/>
                  <a:latin typeface="Calibri" panose="020F0502020204030204" pitchFamily="34" charset="0"/>
                </a:rPr>
                <a:t>.</a:t>
              </a:r>
              <a:endParaRPr lang="en-US" sz="1100" dirty="0"/>
            </a:p>
          </p:txBody>
        </p:sp>
        <p:pic>
          <p:nvPicPr>
            <p:cNvPr id="6" name="Picture 2">
              <a:extLst>
                <a:ext uri="{FF2B5EF4-FFF2-40B4-BE49-F238E27FC236}">
                  <a16:creationId xmlns:a16="http://schemas.microsoft.com/office/drawing/2014/main" id="{020FF2B0-631E-9B7E-EF09-A5E46D7A5714}"/>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80501" y="6359732"/>
              <a:ext cx="894434" cy="312941"/>
            </a:xfrm>
            <a:prstGeom prst="rect">
              <a:avLst/>
            </a:prstGeom>
            <a:noFill/>
            <a:extLst>
              <a:ext uri="{909E8E84-426E-40DD-AFC4-6F175D3DCCD1}">
                <a14:hiddenFill xmlns:a14="http://schemas.microsoft.com/office/drawing/2010/main">
                  <a:solidFill>
                    <a:srgbClr val="FFFFFF"/>
                  </a:solidFill>
                </a14:hiddenFill>
              </a:ext>
            </a:extLst>
          </p:spPr>
        </p:pic>
      </p:grpSp>
    </p:spTree>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43602D5-101B-2C26-4ABD-5858D33587D4}"/>
              </a:ext>
            </a:extLst>
          </p:cNvPr>
          <p:cNvSpPr>
            <a:spLocks noGrp="1"/>
          </p:cNvSpPr>
          <p:nvPr>
            <p:ph type="title"/>
          </p:nvPr>
        </p:nvSpPr>
        <p:spPr>
          <a:xfrm>
            <a:off x="628650" y="-1325563"/>
            <a:ext cx="7886700" cy="1325563"/>
          </a:xfrm>
        </p:spPr>
        <p:txBody>
          <a:bodyPr vert="horz" lIns="91440" tIns="45720" rIns="91440" bIns="45720" rtlCol="0" anchor="b">
            <a:normAutofit/>
          </a:bodyPr>
          <a:lstStyle/>
          <a:p>
            <a:r>
              <a:rPr lang="en-US" dirty="0"/>
              <a:t>Acting Rationally</a:t>
            </a:r>
          </a:p>
        </p:txBody>
      </p:sp>
      <p:sp>
        <p:nvSpPr>
          <p:cNvPr id="2" name="Speech Bubble: Rectangle with Corners Rounded 1">
            <a:extLst>
              <a:ext uri="{FF2B5EF4-FFF2-40B4-BE49-F238E27FC236}">
                <a16:creationId xmlns:a16="http://schemas.microsoft.com/office/drawing/2014/main" id="{344807E9-6908-42EF-D1EC-4DD78FCC0943}"/>
              </a:ext>
            </a:extLst>
          </p:cNvPr>
          <p:cNvSpPr/>
          <p:nvPr/>
        </p:nvSpPr>
        <p:spPr>
          <a:xfrm>
            <a:off x="5105400" y="1316577"/>
            <a:ext cx="3505200" cy="685800"/>
          </a:xfrm>
          <a:prstGeom prst="wedgeRoundRectCallout">
            <a:avLst>
              <a:gd name="adj1" fmla="val 7966"/>
              <a:gd name="adj2" fmla="val -76096"/>
              <a:gd name="adj3" fmla="val 16667"/>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a:t>Acting rational means to try to achieve the “best” outcome.</a:t>
            </a:r>
          </a:p>
        </p:txBody>
      </p:sp>
      <p:sp>
        <p:nvSpPr>
          <p:cNvPr id="11267" name="Rectangle 3"/>
          <p:cNvSpPr>
            <a:spLocks noGrp="1" noChangeArrowheads="1"/>
          </p:cNvSpPr>
          <p:nvPr>
            <p:ph idx="1"/>
          </p:nvPr>
        </p:nvSpPr>
        <p:spPr>
          <a:xfrm>
            <a:off x="628650" y="2133599"/>
            <a:ext cx="7886700" cy="4267201"/>
          </a:xfrm>
        </p:spPr>
        <p:txBody>
          <a:bodyPr>
            <a:normAutofit fontScale="70000" lnSpcReduction="20000"/>
          </a:bodyPr>
          <a:lstStyle/>
          <a:p>
            <a:pPr>
              <a:defRPr/>
            </a:pPr>
            <a:r>
              <a:rPr lang="en-US" dirty="0"/>
              <a:t>Best means that we need to do </a:t>
            </a:r>
            <a:r>
              <a:rPr lang="en-US" b="1" dirty="0"/>
              <a:t>optimization</a:t>
            </a:r>
            <a:r>
              <a:rPr lang="en-US" dirty="0"/>
              <a:t>.</a:t>
            </a:r>
          </a:p>
          <a:p>
            <a:pPr>
              <a:defRPr/>
            </a:pPr>
            <a:r>
              <a:rPr lang="en-US" dirty="0"/>
              <a:t>The desirability of outcomes can be measured by the economic concept of </a:t>
            </a:r>
            <a:r>
              <a:rPr lang="en-US" b="1" dirty="0"/>
              <a:t>utility. </a:t>
            </a:r>
            <a:r>
              <a:rPr lang="en-US" dirty="0"/>
              <a:t>If there is uncertainty about achieving outcomes, then we need to maximizing the </a:t>
            </a:r>
            <a:r>
              <a:rPr lang="en-US" b="1" dirty="0"/>
              <a:t>expected utility.</a:t>
            </a:r>
          </a:p>
          <a:p>
            <a:endParaRPr lang="en-US" dirty="0"/>
          </a:p>
          <a:p>
            <a:r>
              <a:rPr lang="en-US" dirty="0"/>
              <a:t>Optimization has several advantages:</a:t>
            </a:r>
          </a:p>
          <a:p>
            <a:pPr lvl="1"/>
            <a:r>
              <a:rPr lang="en-US" b="1" dirty="0"/>
              <a:t>Generality</a:t>
            </a:r>
            <a:r>
              <a:rPr lang="en-US" dirty="0"/>
              <a:t>: optimization is not limited to logical rules.</a:t>
            </a:r>
          </a:p>
          <a:p>
            <a:pPr lvl="1"/>
            <a:r>
              <a:rPr lang="en-US" b="1" dirty="0"/>
              <a:t>Practicality</a:t>
            </a:r>
            <a:r>
              <a:rPr lang="en-US" dirty="0"/>
              <a:t>: can be adapted to many real-world problems.</a:t>
            </a:r>
          </a:p>
          <a:p>
            <a:pPr lvl="1"/>
            <a:r>
              <a:rPr lang="en-US" b="1" dirty="0"/>
              <a:t>Well established</a:t>
            </a:r>
            <a:r>
              <a:rPr lang="en-US" dirty="0"/>
              <a:t>: existing solvers and methods for  simulation and experimentation.</a:t>
            </a:r>
          </a:p>
          <a:p>
            <a:pPr lvl="1"/>
            <a:r>
              <a:rPr lang="en-US" dirty="0"/>
              <a:t>Avoids philosophy and psychology in favor of a </a:t>
            </a:r>
            <a:r>
              <a:rPr lang="en-US" b="1" dirty="0"/>
              <a:t>clearly defined objective</a:t>
            </a:r>
            <a:r>
              <a:rPr lang="en-US" dirty="0"/>
              <a:t>.</a:t>
            </a:r>
          </a:p>
          <a:p>
            <a:pPr>
              <a:defRPr/>
            </a:pPr>
            <a:endParaRPr lang="en-US" dirty="0"/>
          </a:p>
          <a:p>
            <a:pPr>
              <a:defRPr/>
            </a:pPr>
            <a:r>
              <a:rPr lang="en-US" b="1" dirty="0"/>
              <a:t>Bounded rationality: </a:t>
            </a:r>
            <a:r>
              <a:rPr lang="en-US" dirty="0"/>
              <a:t>In practice, expected utility optimization is subject to the agent’s knowledge and computational constraints. The agent needs to do the best with its knowledge and resources.</a:t>
            </a:r>
          </a:p>
        </p:txBody>
      </p:sp>
      <p:graphicFrame>
        <p:nvGraphicFramePr>
          <p:cNvPr id="4" name="Content Placeholder 5">
            <a:extLst>
              <a:ext uri="{FF2B5EF4-FFF2-40B4-BE49-F238E27FC236}">
                <a16:creationId xmlns:a16="http://schemas.microsoft.com/office/drawing/2014/main" id="{ABED2194-8702-4B77-15AC-9939D0432D1E}"/>
              </a:ext>
              <a:ext uri="{C183D7F6-B498-43B3-948B-1728B52AA6E4}">
                <adec:decorative xmlns:adec="http://schemas.microsoft.com/office/drawing/2017/decorative" val="1"/>
              </a:ext>
            </a:extLst>
          </p:cNvPr>
          <p:cNvGraphicFramePr>
            <a:graphicFrameLocks/>
          </p:cNvGraphicFramePr>
          <p:nvPr>
            <p:extLst>
              <p:ext uri="{D42A27DB-BD31-4B8C-83A1-F6EECF244321}">
                <p14:modId xmlns:p14="http://schemas.microsoft.com/office/powerpoint/2010/main" val="3388589863"/>
              </p:ext>
            </p:extLst>
          </p:nvPr>
        </p:nvGraphicFramePr>
        <p:xfrm>
          <a:off x="990600" y="0"/>
          <a:ext cx="6762750" cy="16594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26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26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26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267">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267">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267">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26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normAutofit/>
          </a:bodyPr>
          <a:lstStyle/>
          <a:p>
            <a:r>
              <a:rPr lang="en-US" sz="3200" dirty="0"/>
              <a:t>The Type of AI is Covered in this Course</a:t>
            </a:r>
          </a:p>
        </p:txBody>
      </p:sp>
      <p:sp>
        <p:nvSpPr>
          <p:cNvPr id="5" name="Rectangle 4">
            <a:extLst>
              <a:ext uri="{FF2B5EF4-FFF2-40B4-BE49-F238E27FC236}">
                <a16:creationId xmlns:a16="http://schemas.microsoft.com/office/drawing/2014/main" id="{E837B443-89B7-4AA6-96BC-9CD32C6AC163}"/>
              </a:ext>
            </a:extLst>
          </p:cNvPr>
          <p:cNvSpPr/>
          <p:nvPr/>
        </p:nvSpPr>
        <p:spPr>
          <a:xfrm>
            <a:off x="228600" y="1633916"/>
            <a:ext cx="8348920" cy="830997"/>
          </a:xfrm>
          <a:prstGeom prst="rect">
            <a:avLst/>
          </a:prstGeom>
        </p:spPr>
        <p:txBody>
          <a:bodyPr wrap="square">
            <a:spAutoFit/>
          </a:bodyPr>
          <a:lstStyle/>
          <a:p>
            <a:pPr lvl="1">
              <a:buNone/>
            </a:pPr>
            <a:r>
              <a:rPr lang="en-US" sz="2400" dirty="0"/>
              <a:t>This course focuses on the computational techniques needed to creating a </a:t>
            </a:r>
            <a:r>
              <a:rPr lang="en-US" sz="2400" b="1" dirty="0"/>
              <a:t>narrow AI agent </a:t>
            </a:r>
            <a:r>
              <a:rPr lang="en-US" sz="2400" dirty="0"/>
              <a:t>that can</a:t>
            </a:r>
          </a:p>
        </p:txBody>
      </p:sp>
      <p:graphicFrame>
        <p:nvGraphicFramePr>
          <p:cNvPr id="6" name="Content Placeholder 5" descr="act rationally.">
            <a:extLst>
              <a:ext uri="{FF2B5EF4-FFF2-40B4-BE49-F238E27FC236}">
                <a16:creationId xmlns:a16="http://schemas.microsoft.com/office/drawing/2014/main" id="{866B7DF7-FCCC-4D51-B98D-02AC3932B9FA}"/>
              </a:ext>
            </a:extLst>
          </p:cNvPr>
          <p:cNvGraphicFramePr>
            <a:graphicFrameLocks noGrp="1"/>
          </p:cNvGraphicFramePr>
          <p:nvPr>
            <p:ph idx="1"/>
            <p:extLst>
              <p:ext uri="{D42A27DB-BD31-4B8C-83A1-F6EECF244321}">
                <p14:modId xmlns:p14="http://schemas.microsoft.com/office/powerpoint/2010/main" val="62900698"/>
              </p:ext>
            </p:extLst>
          </p:nvPr>
        </p:nvGraphicFramePr>
        <p:xfrm>
          <a:off x="1190625" y="1253331"/>
          <a:ext cx="676275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a:extLst>
              <a:ext uri="{FF2B5EF4-FFF2-40B4-BE49-F238E27FC236}">
                <a16:creationId xmlns:a16="http://schemas.microsoft.com/office/drawing/2014/main" id="{884441B2-D68C-44C5-ACDC-31A309778453}"/>
              </a:ext>
            </a:extLst>
          </p:cNvPr>
          <p:cNvSpPr/>
          <p:nvPr/>
        </p:nvSpPr>
        <p:spPr>
          <a:xfrm>
            <a:off x="1247775" y="4569151"/>
            <a:ext cx="6762750" cy="1200329"/>
          </a:xfrm>
          <a:prstGeom prst="rect">
            <a:avLst/>
          </a:prstGeom>
        </p:spPr>
        <p:txBody>
          <a:bodyPr wrap="square">
            <a:spAutoFit/>
          </a:bodyPr>
          <a:lstStyle/>
          <a:p>
            <a:pPr algn="ctr"/>
            <a:r>
              <a:rPr lang="en-US" sz="2400" dirty="0"/>
              <a:t>That is, create a machines that acts in a way to solve a specific hard problem that traditionally would have been thought to require human intelligence.</a:t>
            </a:r>
          </a:p>
        </p:txBody>
      </p:sp>
      <p:grpSp>
        <p:nvGrpSpPr>
          <p:cNvPr id="10" name="Group 9">
            <a:extLst>
              <a:ext uri="{FF2B5EF4-FFF2-40B4-BE49-F238E27FC236}">
                <a16:creationId xmlns:a16="http://schemas.microsoft.com/office/drawing/2014/main" id="{3A153E7F-FB0D-470C-B0A5-2388599521CA}"/>
              </a:ext>
              <a:ext uri="{C183D7F6-B498-43B3-948B-1728B52AA6E4}">
                <adec:decorative xmlns:adec="http://schemas.microsoft.com/office/drawing/2017/decorative" val="1"/>
              </a:ext>
            </a:extLst>
          </p:cNvPr>
          <p:cNvGrpSpPr/>
          <p:nvPr/>
        </p:nvGrpSpPr>
        <p:grpSpPr>
          <a:xfrm>
            <a:off x="1066800" y="3048000"/>
            <a:ext cx="1752600" cy="762000"/>
            <a:chOff x="-15240" y="4609699"/>
            <a:chExt cx="1752600" cy="762000"/>
          </a:xfrm>
        </p:grpSpPr>
        <p:cxnSp>
          <p:nvCxnSpPr>
            <p:cNvPr id="3" name="Straight Connector 2">
              <a:extLst>
                <a:ext uri="{FF2B5EF4-FFF2-40B4-BE49-F238E27FC236}">
                  <a16:creationId xmlns:a16="http://schemas.microsoft.com/office/drawing/2014/main" id="{EB65DCB1-7681-43A8-B17C-CFDA1525A14A}"/>
                </a:ext>
              </a:extLst>
            </p:cNvPr>
            <p:cNvCxnSpPr/>
            <p:nvPr/>
          </p:nvCxnSpPr>
          <p:spPr>
            <a:xfrm>
              <a:off x="-15240" y="4609699"/>
              <a:ext cx="1752600" cy="762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CB35F7E-2353-4BE8-AE32-444BBB1105CC}"/>
                </a:ext>
              </a:extLst>
            </p:cNvPr>
            <p:cNvCxnSpPr>
              <a:cxnSpLocks/>
            </p:cNvCxnSpPr>
            <p:nvPr/>
          </p:nvCxnSpPr>
          <p:spPr>
            <a:xfrm flipV="1">
              <a:off x="-15240" y="4609699"/>
              <a:ext cx="1676400" cy="762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C1140C69-6A40-40ED-B68D-91B8B41ADAAF}"/>
              </a:ext>
              <a:ext uri="{C183D7F6-B498-43B3-948B-1728B52AA6E4}">
                <adec:decorative xmlns:adec="http://schemas.microsoft.com/office/drawing/2017/decorative" val="1"/>
              </a:ext>
            </a:extLst>
          </p:cNvPr>
          <p:cNvGrpSpPr/>
          <p:nvPr/>
        </p:nvGrpSpPr>
        <p:grpSpPr>
          <a:xfrm>
            <a:off x="2867025" y="3048000"/>
            <a:ext cx="1752600" cy="762000"/>
            <a:chOff x="-15240" y="4609699"/>
            <a:chExt cx="1752600" cy="762000"/>
          </a:xfrm>
        </p:grpSpPr>
        <p:cxnSp>
          <p:nvCxnSpPr>
            <p:cNvPr id="13" name="Straight Connector 12">
              <a:extLst>
                <a:ext uri="{FF2B5EF4-FFF2-40B4-BE49-F238E27FC236}">
                  <a16:creationId xmlns:a16="http://schemas.microsoft.com/office/drawing/2014/main" id="{5DADC38C-FA29-40BD-AC6E-787B6D40222C}"/>
                </a:ext>
              </a:extLst>
            </p:cNvPr>
            <p:cNvCxnSpPr/>
            <p:nvPr/>
          </p:nvCxnSpPr>
          <p:spPr>
            <a:xfrm>
              <a:off x="-15240" y="4609699"/>
              <a:ext cx="1752600" cy="762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F854F8B-F232-40DB-ADBC-96392E09E494}"/>
                </a:ext>
              </a:extLst>
            </p:cNvPr>
            <p:cNvCxnSpPr>
              <a:cxnSpLocks/>
            </p:cNvCxnSpPr>
            <p:nvPr/>
          </p:nvCxnSpPr>
          <p:spPr>
            <a:xfrm flipV="1">
              <a:off x="-15240" y="4609699"/>
              <a:ext cx="1676400" cy="762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7458D84F-F193-476E-B37D-36E88F9DD236}"/>
              </a:ext>
              <a:ext uri="{C183D7F6-B498-43B3-948B-1728B52AA6E4}">
                <adec:decorative xmlns:adec="http://schemas.microsoft.com/office/drawing/2017/decorative" val="1"/>
              </a:ext>
            </a:extLst>
          </p:cNvPr>
          <p:cNvGrpSpPr/>
          <p:nvPr/>
        </p:nvGrpSpPr>
        <p:grpSpPr>
          <a:xfrm>
            <a:off x="4629150" y="3048000"/>
            <a:ext cx="1752600" cy="762000"/>
            <a:chOff x="-15240" y="4609699"/>
            <a:chExt cx="1752600" cy="762000"/>
          </a:xfrm>
        </p:grpSpPr>
        <p:cxnSp>
          <p:nvCxnSpPr>
            <p:cNvPr id="16" name="Straight Connector 15">
              <a:extLst>
                <a:ext uri="{FF2B5EF4-FFF2-40B4-BE49-F238E27FC236}">
                  <a16:creationId xmlns:a16="http://schemas.microsoft.com/office/drawing/2014/main" id="{D552F11D-F764-4D74-ADD3-A7FE230F75A3}"/>
                </a:ext>
              </a:extLst>
            </p:cNvPr>
            <p:cNvCxnSpPr/>
            <p:nvPr/>
          </p:nvCxnSpPr>
          <p:spPr>
            <a:xfrm>
              <a:off x="-15240" y="4609699"/>
              <a:ext cx="1752600" cy="762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660FAD4-CFBE-42EB-80ED-34BC22C5C19E}"/>
                </a:ext>
              </a:extLst>
            </p:cNvPr>
            <p:cNvCxnSpPr>
              <a:cxnSpLocks/>
            </p:cNvCxnSpPr>
            <p:nvPr/>
          </p:nvCxnSpPr>
          <p:spPr>
            <a:xfrm flipV="1">
              <a:off x="-15240" y="4609699"/>
              <a:ext cx="1676400" cy="762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757958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14">
            <a:extLst>
              <a:ext uri="{FF2B5EF4-FFF2-40B4-BE49-F238E27FC236}">
                <a16:creationId xmlns:a16="http://schemas.microsoft.com/office/drawing/2014/main" id="{51991BF2-2552-1D28-54A7-702650B0492E}"/>
              </a:ext>
              <a:ext uri="{C183D7F6-B498-43B3-948B-1728B52AA6E4}">
                <adec:decorative xmlns:adec="http://schemas.microsoft.com/office/drawing/2017/decorative" val="1"/>
              </a:ext>
            </a:extLst>
          </p:cNvPr>
          <p:cNvPicPr>
            <a:picLocks noChangeAspect="1" noChangeArrowheads="1"/>
          </p:cNvPicPr>
          <p:nvPr/>
        </p:nvPicPr>
        <p:blipFill rotWithShape="1">
          <a:blip r:embed="rId2" cstate="print">
            <a:alphaModFix amt="50000"/>
          </a:blip>
          <a:srcRect t="27493" b="22444"/>
          <a:stretch/>
        </p:blipFill>
        <p:spPr bwMode="auto">
          <a:xfrm>
            <a:off x="20" y="1"/>
            <a:ext cx="9143980" cy="6857999"/>
          </a:xfrm>
          <a:prstGeom prst="rect">
            <a:avLst/>
          </a:prstGeom>
          <a:noFill/>
        </p:spPr>
      </p:pic>
      <p:sp>
        <p:nvSpPr>
          <p:cNvPr id="4" name="Title 3">
            <a:extLst>
              <a:ext uri="{FF2B5EF4-FFF2-40B4-BE49-F238E27FC236}">
                <a16:creationId xmlns:a16="http://schemas.microsoft.com/office/drawing/2014/main" id="{AC48B6A4-85FC-FF62-B3C7-8D128C5BE471}"/>
              </a:ext>
            </a:extLst>
          </p:cNvPr>
          <p:cNvSpPr>
            <a:spLocks noGrp="1"/>
          </p:cNvSpPr>
          <p:nvPr>
            <p:ph type="title"/>
          </p:nvPr>
        </p:nvSpPr>
        <p:spPr>
          <a:xfrm>
            <a:off x="1143000" y="1122362"/>
            <a:ext cx="6858000" cy="2900518"/>
          </a:xfrm>
        </p:spPr>
        <p:txBody>
          <a:bodyPr vert="horz" lIns="91440" tIns="45720" rIns="91440" bIns="45720" rtlCol="0" anchor="b">
            <a:normAutofit/>
          </a:bodyPr>
          <a:lstStyle/>
          <a:p>
            <a:pPr algn="ctr"/>
            <a:r>
              <a:rPr lang="en-US">
                <a:solidFill>
                  <a:srgbClr val="FFFFFF"/>
                </a:solidFill>
              </a:rPr>
              <a:t>Intelligent Agents</a:t>
            </a:r>
          </a:p>
        </p:txBody>
      </p:sp>
      <p:sp>
        <p:nvSpPr>
          <p:cNvPr id="5" name="Text Placeholder 4">
            <a:extLst>
              <a:ext uri="{FF2B5EF4-FFF2-40B4-BE49-F238E27FC236}">
                <a16:creationId xmlns:a16="http://schemas.microsoft.com/office/drawing/2014/main" id="{B14CE2D6-8929-F07E-C8F7-0FB634A9DF95}"/>
              </a:ext>
            </a:extLst>
          </p:cNvPr>
          <p:cNvSpPr>
            <a:spLocks noGrp="1"/>
          </p:cNvSpPr>
          <p:nvPr>
            <p:ph type="body" idx="1"/>
          </p:nvPr>
        </p:nvSpPr>
        <p:spPr>
          <a:xfrm>
            <a:off x="1143000" y="4159404"/>
            <a:ext cx="6858000" cy="1098395"/>
          </a:xfrm>
        </p:spPr>
        <p:txBody>
          <a:bodyPr vert="horz" lIns="91440" tIns="45720" rIns="91440" bIns="45720" rtlCol="0">
            <a:normAutofit/>
          </a:bodyPr>
          <a:lstStyle/>
          <a:p>
            <a:pPr algn="ctr"/>
            <a:r>
              <a:rPr lang="en-US" dirty="0">
                <a:solidFill>
                  <a:srgbClr val="FFFFFF"/>
                </a:solidFill>
              </a:rPr>
              <a:t>Machines that act rationally.</a:t>
            </a:r>
          </a:p>
        </p:txBody>
      </p:sp>
      <p:sp>
        <p:nvSpPr>
          <p:cNvPr id="12" name="Text Placeholder 4">
            <a:extLst>
              <a:ext uri="{FF2B5EF4-FFF2-40B4-BE49-F238E27FC236}">
                <a16:creationId xmlns:a16="http://schemas.microsoft.com/office/drawing/2014/main" id="{234A172B-027C-7F8B-3857-6D447AA226D9}"/>
              </a:ext>
              <a:ext uri="{C183D7F6-B498-43B3-948B-1728B52AA6E4}">
                <adec:decorative xmlns:adec="http://schemas.microsoft.com/office/drawing/2017/decorative" val="1"/>
              </a:ext>
            </a:extLst>
          </p:cNvPr>
          <p:cNvSpPr txBox="1">
            <a:spLocks/>
          </p:cNvSpPr>
          <p:nvPr/>
        </p:nvSpPr>
        <p:spPr>
          <a:xfrm>
            <a:off x="609600" y="6248400"/>
            <a:ext cx="8380060" cy="381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1600" b="1" dirty="0"/>
              <a:t>ASIMO</a:t>
            </a:r>
            <a:r>
              <a:rPr lang="en-US" sz="1600" dirty="0"/>
              <a:t> (</a:t>
            </a:r>
            <a:r>
              <a:rPr lang="en-US" sz="1600" b="1" dirty="0"/>
              <a:t>Advanced Step in Innovative Mobility</a:t>
            </a:r>
            <a:r>
              <a:rPr lang="en-US" sz="1600" dirty="0"/>
              <a:t>) is a </a:t>
            </a:r>
            <a:r>
              <a:rPr lang="en-US" sz="1600" dirty="0">
                <a:hlinkClick r:id="rId3" tooltip="Humanoid robot">
                  <a:extLst>
                    <a:ext uri="{A12FA001-AC4F-418D-AE19-62706E023703}">
                      <ahyp:hlinkClr xmlns:ahyp="http://schemas.microsoft.com/office/drawing/2018/hyperlinkcolor" val="tx"/>
                    </a:ext>
                  </a:extLst>
                </a:hlinkClick>
              </a:rPr>
              <a:t>humanoid robot</a:t>
            </a:r>
            <a:r>
              <a:rPr lang="en-US" sz="1600" dirty="0"/>
              <a:t> created by </a:t>
            </a:r>
            <a:r>
              <a:rPr lang="en-US" sz="1600" dirty="0">
                <a:hlinkClick r:id="rId4" tooltip="Honda">
                  <a:extLst>
                    <a:ext uri="{A12FA001-AC4F-418D-AE19-62706E023703}">
                      <ahyp:hlinkClr xmlns:ahyp="http://schemas.microsoft.com/office/drawing/2018/hyperlinkcolor" val="tx"/>
                    </a:ext>
                  </a:extLst>
                </a:hlinkClick>
              </a:rPr>
              <a:t>Honda</a:t>
            </a:r>
            <a:r>
              <a:rPr lang="en-US" sz="1600" dirty="0"/>
              <a:t> in 2000</a:t>
            </a:r>
          </a:p>
        </p:txBody>
      </p:sp>
    </p:spTree>
    <p:extLst>
      <p:ext uri="{BB962C8B-B14F-4D97-AF65-F5344CB8AC3E}">
        <p14:creationId xmlns:p14="http://schemas.microsoft.com/office/powerpoint/2010/main" val="2272633685"/>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630936" y="251312"/>
            <a:ext cx="7879842" cy="1010264"/>
          </a:xfrm>
        </p:spPr>
        <p:txBody>
          <a:bodyPr anchor="ctr">
            <a:normAutofit fontScale="90000"/>
          </a:bodyPr>
          <a:lstStyle/>
          <a:p>
            <a:r>
              <a:rPr lang="en-US" dirty="0"/>
              <a:t>Components of an Intelligent Agent</a:t>
            </a:r>
          </a:p>
        </p:txBody>
      </p:sp>
      <p:sp>
        <p:nvSpPr>
          <p:cNvPr id="11" name="Rectangle 10">
            <a:extLst>
              <a:ext uri="{FF2B5EF4-FFF2-40B4-BE49-F238E27FC236}">
                <a16:creationId xmlns:a16="http://schemas.microsoft.com/office/drawing/2014/main" id="{CCA3ACF4-94F7-8606-D2F6-5FB02C0CFE44}"/>
              </a:ext>
              <a:ext uri="{C183D7F6-B498-43B3-948B-1728B52AA6E4}">
                <adec:decorative xmlns:adec="http://schemas.microsoft.com/office/drawing/2017/decorative" val="1"/>
              </a:ext>
            </a:extLst>
          </p:cNvPr>
          <p:cNvSpPr/>
          <p:nvPr/>
        </p:nvSpPr>
        <p:spPr>
          <a:xfrm>
            <a:off x="3927578" y="2590800"/>
            <a:ext cx="4291656" cy="2491888"/>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 name="TextBox 3">
            <a:extLst>
              <a:ext uri="{FF2B5EF4-FFF2-40B4-BE49-F238E27FC236}">
                <a16:creationId xmlns:a16="http://schemas.microsoft.com/office/drawing/2014/main" id="{013B97C3-DCC6-2DA7-0B2D-AD6F495E5EEB}"/>
              </a:ext>
            </a:extLst>
          </p:cNvPr>
          <p:cNvSpPr txBox="1"/>
          <p:nvPr/>
        </p:nvSpPr>
        <p:spPr>
          <a:xfrm>
            <a:off x="787387" y="1641448"/>
            <a:ext cx="2752104" cy="4478149"/>
          </a:xfrm>
          <a:prstGeom prst="rect">
            <a:avLst/>
          </a:prstGeom>
          <a:noFill/>
        </p:spPr>
        <p:txBody>
          <a:bodyPr wrap="square">
            <a:spAutoFit/>
          </a:bodyPr>
          <a:lstStyle/>
          <a:p>
            <a:pPr defTabSz="822960">
              <a:spcAft>
                <a:spcPts val="600"/>
              </a:spcAft>
            </a:pPr>
            <a:r>
              <a:rPr lang="en-US" kern="1200" dirty="0">
                <a:solidFill>
                  <a:schemeClr val="tx1"/>
                </a:solidFill>
                <a:latin typeface="+mn-lt"/>
                <a:ea typeface="+mn-ea"/>
                <a:cs typeface="+mn-cs"/>
              </a:rPr>
              <a:t>Intelligent agents </a:t>
            </a:r>
            <a:r>
              <a:rPr lang="en-US" b="1" kern="1200" dirty="0">
                <a:solidFill>
                  <a:schemeClr val="tx1"/>
                </a:solidFill>
                <a:latin typeface="+mn-lt"/>
                <a:ea typeface="+mn-ea"/>
                <a:cs typeface="+mn-cs"/>
              </a:rPr>
              <a:t>act rationally</a:t>
            </a:r>
            <a:r>
              <a:rPr lang="en-US" kern="1200" dirty="0">
                <a:solidFill>
                  <a:schemeClr val="tx1"/>
                </a:solidFill>
                <a:latin typeface="+mn-lt"/>
                <a:ea typeface="+mn-ea"/>
                <a:cs typeface="+mn-cs"/>
              </a:rPr>
              <a:t> in </a:t>
            </a:r>
            <a:r>
              <a:rPr lang="en-US" dirty="0"/>
              <a:t>their</a:t>
            </a:r>
            <a:r>
              <a:rPr lang="en-US" kern="1200" dirty="0">
                <a:solidFill>
                  <a:schemeClr val="tx1"/>
                </a:solidFill>
                <a:latin typeface="+mn-lt"/>
                <a:ea typeface="+mn-ea"/>
                <a:cs typeface="+mn-cs"/>
              </a:rPr>
              <a:t> environment. </a:t>
            </a:r>
          </a:p>
          <a:p>
            <a:pPr defTabSz="822960">
              <a:spcAft>
                <a:spcPts val="600"/>
              </a:spcAft>
            </a:pPr>
            <a:endParaRPr lang="en-US" dirty="0"/>
          </a:p>
          <a:p>
            <a:pPr defTabSz="822960">
              <a:spcAft>
                <a:spcPts val="600"/>
              </a:spcAft>
            </a:pPr>
            <a:r>
              <a:rPr lang="en-US" kern="1200" dirty="0">
                <a:solidFill>
                  <a:schemeClr val="tx1"/>
                </a:solidFill>
                <a:latin typeface="+mn-lt"/>
                <a:ea typeface="+mn-ea"/>
                <a:cs typeface="+mn-cs"/>
              </a:rPr>
              <a:t>They need to</a:t>
            </a:r>
          </a:p>
          <a:p>
            <a:pPr marL="308610" indent="-308610" defTabSz="822960">
              <a:spcAft>
                <a:spcPts val="600"/>
              </a:spcAft>
              <a:buFont typeface="Arial" panose="020B0604020202020204" pitchFamily="34" charset="0"/>
              <a:buChar char="•"/>
            </a:pPr>
            <a:r>
              <a:rPr lang="en-US" sz="1600" b="1" dirty="0"/>
              <a:t>C</a:t>
            </a:r>
            <a:r>
              <a:rPr lang="en-US" sz="1600" b="1" kern="1200" dirty="0">
                <a:solidFill>
                  <a:schemeClr val="tx1"/>
                </a:solidFill>
                <a:latin typeface="+mn-lt"/>
                <a:ea typeface="+mn-ea"/>
                <a:cs typeface="+mn-cs"/>
              </a:rPr>
              <a:t>ommunicate</a:t>
            </a:r>
            <a:r>
              <a:rPr lang="en-US" sz="1600" kern="1200" dirty="0">
                <a:solidFill>
                  <a:schemeClr val="tx1"/>
                </a:solidFill>
                <a:latin typeface="+mn-lt"/>
                <a:ea typeface="+mn-ea"/>
                <a:cs typeface="+mn-cs"/>
              </a:rPr>
              <a:t> with the environment</a:t>
            </a:r>
            <a:r>
              <a:rPr lang="en-US" sz="1600" dirty="0"/>
              <a:t> using </a:t>
            </a:r>
            <a:r>
              <a:rPr lang="en-US" sz="1600" b="1" dirty="0"/>
              <a:t>percepts</a:t>
            </a:r>
            <a:r>
              <a:rPr lang="en-US" sz="1600" dirty="0"/>
              <a:t> and </a:t>
            </a:r>
            <a:r>
              <a:rPr lang="en-US" sz="1600" b="1" dirty="0"/>
              <a:t>actions</a:t>
            </a:r>
            <a:r>
              <a:rPr lang="en-US" sz="1600" dirty="0"/>
              <a:t>.</a:t>
            </a:r>
          </a:p>
          <a:p>
            <a:pPr marL="308610" indent="-308610" defTabSz="822960">
              <a:spcAft>
                <a:spcPts val="600"/>
              </a:spcAft>
              <a:buFont typeface="Arial" panose="020B0604020202020204" pitchFamily="34" charset="0"/>
              <a:buChar char="•"/>
            </a:pPr>
            <a:r>
              <a:rPr lang="en-US" sz="1600" b="1" dirty="0"/>
              <a:t>R</a:t>
            </a:r>
            <a:r>
              <a:rPr lang="en-US" sz="1600" b="1" kern="1200" dirty="0">
                <a:solidFill>
                  <a:schemeClr val="tx1"/>
                </a:solidFill>
                <a:latin typeface="+mn-lt"/>
                <a:ea typeface="+mn-ea"/>
                <a:cs typeface="+mn-cs"/>
              </a:rPr>
              <a:t>epresent knowledge</a:t>
            </a:r>
            <a:r>
              <a:rPr lang="en-US" sz="1600" kern="1200" dirty="0">
                <a:solidFill>
                  <a:schemeClr val="tx1"/>
                </a:solidFill>
                <a:latin typeface="+mn-lt"/>
                <a:ea typeface="+mn-ea"/>
                <a:cs typeface="+mn-cs"/>
              </a:rPr>
              <a:t>,</a:t>
            </a:r>
            <a:r>
              <a:rPr lang="en-US" sz="1600" dirty="0"/>
              <a:t> </a:t>
            </a:r>
            <a:r>
              <a:rPr lang="en-US" sz="1600" b="1" kern="1200" dirty="0">
                <a:solidFill>
                  <a:schemeClr val="tx1"/>
                </a:solidFill>
                <a:latin typeface="+mn-lt"/>
                <a:ea typeface="+mn-ea"/>
                <a:cs typeface="+mn-cs"/>
              </a:rPr>
              <a:t>reason</a:t>
            </a:r>
            <a:r>
              <a:rPr lang="en-US" sz="1600" kern="1200" dirty="0">
                <a:solidFill>
                  <a:schemeClr val="tx1"/>
                </a:solidFill>
                <a:latin typeface="+mn-lt"/>
                <a:ea typeface="+mn-ea"/>
                <a:cs typeface="+mn-cs"/>
              </a:rPr>
              <a:t> and </a:t>
            </a:r>
            <a:r>
              <a:rPr lang="en-US" sz="1600" b="1" kern="1200" dirty="0">
                <a:solidFill>
                  <a:schemeClr val="tx1"/>
                </a:solidFill>
                <a:latin typeface="+mn-lt"/>
                <a:ea typeface="+mn-ea"/>
                <a:cs typeface="+mn-cs"/>
              </a:rPr>
              <a:t>plan</a:t>
            </a:r>
            <a:r>
              <a:rPr lang="en-US" sz="1600" kern="1200" dirty="0">
                <a:solidFill>
                  <a:schemeClr val="tx1"/>
                </a:solidFill>
                <a:latin typeface="+mn-lt"/>
                <a:ea typeface="+mn-ea"/>
                <a:cs typeface="+mn-cs"/>
              </a:rPr>
              <a:t> to achieve a desired </a:t>
            </a:r>
            <a:r>
              <a:rPr lang="en-US" sz="1600" b="1" kern="1200" dirty="0">
                <a:solidFill>
                  <a:schemeClr val="tx1"/>
                </a:solidFill>
                <a:latin typeface="+mn-lt"/>
                <a:ea typeface="+mn-ea"/>
                <a:cs typeface="+mn-cs"/>
              </a:rPr>
              <a:t>outcome</a:t>
            </a:r>
            <a:r>
              <a:rPr lang="en-US" sz="1600" kern="1200" dirty="0">
                <a:solidFill>
                  <a:schemeClr val="tx1"/>
                </a:solidFill>
                <a:latin typeface="+mn-lt"/>
                <a:ea typeface="+mn-ea"/>
                <a:cs typeface="+mn-cs"/>
              </a:rPr>
              <a:t>.</a:t>
            </a:r>
          </a:p>
          <a:p>
            <a:pPr defTabSz="822960">
              <a:spcAft>
                <a:spcPts val="600"/>
              </a:spcAft>
            </a:pPr>
            <a:endParaRPr lang="en-US" sz="1600" b="1" dirty="0"/>
          </a:p>
          <a:p>
            <a:pPr defTabSz="822960">
              <a:spcAft>
                <a:spcPts val="600"/>
              </a:spcAft>
            </a:pPr>
            <a:r>
              <a:rPr lang="en-US" sz="1600" dirty="0"/>
              <a:t>Optional</a:t>
            </a:r>
          </a:p>
          <a:p>
            <a:pPr marL="308610" indent="-308610" defTabSz="822960">
              <a:spcAft>
                <a:spcPts val="600"/>
              </a:spcAft>
              <a:buFont typeface="Arial" panose="020B0604020202020204" pitchFamily="34" charset="0"/>
              <a:buChar char="•"/>
            </a:pPr>
            <a:r>
              <a:rPr lang="en-US" sz="1600" b="1" dirty="0"/>
              <a:t>L</a:t>
            </a:r>
            <a:r>
              <a:rPr lang="en-US" sz="1600" b="1" kern="1200" dirty="0">
                <a:solidFill>
                  <a:schemeClr val="tx1"/>
                </a:solidFill>
                <a:latin typeface="+mn-lt"/>
                <a:ea typeface="+mn-ea"/>
                <a:cs typeface="+mn-cs"/>
              </a:rPr>
              <a:t>earn from experience </a:t>
            </a:r>
            <a:r>
              <a:rPr lang="en-US" sz="1600" kern="1200" dirty="0">
                <a:solidFill>
                  <a:schemeClr val="tx1"/>
                </a:solidFill>
                <a:latin typeface="+mn-lt"/>
                <a:ea typeface="+mn-ea"/>
                <a:cs typeface="+mn-cs"/>
              </a:rPr>
              <a:t>to improve performance</a:t>
            </a:r>
            <a:r>
              <a:rPr lang="en-US" sz="1600" b="1" kern="1200" dirty="0">
                <a:solidFill>
                  <a:schemeClr val="tx1"/>
                </a:solidFill>
                <a:latin typeface="+mn-lt"/>
                <a:ea typeface="+mn-ea"/>
                <a:cs typeface="+mn-cs"/>
              </a:rPr>
              <a:t>.</a:t>
            </a:r>
          </a:p>
        </p:txBody>
      </p:sp>
      <p:pic>
        <p:nvPicPr>
          <p:cNvPr id="8" name="Picture 4" descr="Diagram of an intelligent agent perceiving inputs from the environment and performing actions on the environment.">
            <a:extLst>
              <a:ext uri="{FF2B5EF4-FFF2-40B4-BE49-F238E27FC236}">
                <a16:creationId xmlns:a16="http://schemas.microsoft.com/office/drawing/2014/main" id="{4DB3E2C6-EE4E-D364-BCB4-E75726340565}"/>
              </a:ext>
            </a:extLst>
          </p:cNvPr>
          <p:cNvPicPr>
            <a:picLocks noChangeAspect="1" noChangeArrowheads="1"/>
          </p:cNvPicPr>
          <p:nvPr/>
        </p:nvPicPr>
        <p:blipFill>
          <a:blip r:embed="rId3" cstate="print"/>
          <a:srcRect/>
          <a:stretch>
            <a:fillRect/>
          </a:stretch>
        </p:blipFill>
        <p:spPr bwMode="auto">
          <a:xfrm>
            <a:off x="3996797" y="2642519"/>
            <a:ext cx="4176800" cy="1799405"/>
          </a:xfrm>
          <a:prstGeom prst="rect">
            <a:avLst/>
          </a:prstGeom>
          <a:noFill/>
          <a:ln w="9525">
            <a:noFill/>
            <a:miter lim="800000"/>
            <a:headEnd/>
            <a:tailEnd/>
          </a:ln>
        </p:spPr>
      </p:pic>
      <p:sp>
        <p:nvSpPr>
          <p:cNvPr id="10" name="TextBox 9">
            <a:extLst>
              <a:ext uri="{FF2B5EF4-FFF2-40B4-BE49-F238E27FC236}">
                <a16:creationId xmlns:a16="http://schemas.microsoft.com/office/drawing/2014/main" id="{D65825CC-57D2-D785-815A-D40859707529}"/>
              </a:ext>
            </a:extLst>
          </p:cNvPr>
          <p:cNvSpPr txBox="1"/>
          <p:nvPr/>
        </p:nvSpPr>
        <p:spPr>
          <a:xfrm>
            <a:off x="3927578" y="4556320"/>
            <a:ext cx="4291656" cy="461665"/>
          </a:xfrm>
          <a:prstGeom prst="rect">
            <a:avLst/>
          </a:prstGeom>
          <a:noFill/>
        </p:spPr>
        <p:txBody>
          <a:bodyPr wrap="square">
            <a:spAutoFit/>
          </a:bodyPr>
          <a:lstStyle/>
          <a:p>
            <a:pPr algn="ctr" defTabSz="822960">
              <a:spcAft>
                <a:spcPts val="600"/>
              </a:spcAft>
            </a:pPr>
            <a:r>
              <a:rPr lang="en-US" sz="1200" kern="1200" dirty="0">
                <a:solidFill>
                  <a:schemeClr val="tx1"/>
                </a:solidFill>
                <a:latin typeface="+mn-lt"/>
                <a:ea typeface="+mn-ea"/>
                <a:cs typeface="+mn-cs"/>
              </a:rPr>
              <a:t>Agent interacting with the environment </a:t>
            </a:r>
            <a:br>
              <a:rPr lang="en-US" sz="1200" kern="1200" dirty="0">
                <a:solidFill>
                  <a:schemeClr val="tx1"/>
                </a:solidFill>
                <a:latin typeface="+mn-lt"/>
                <a:ea typeface="+mn-ea"/>
                <a:cs typeface="+mn-cs"/>
              </a:rPr>
            </a:br>
            <a:r>
              <a:rPr lang="en-US" sz="1200" kern="1200" dirty="0">
                <a:solidFill>
                  <a:schemeClr val="bg1">
                    <a:lumMod val="65000"/>
                  </a:schemeClr>
                </a:solidFill>
                <a:latin typeface="+mn-lt"/>
                <a:ea typeface="+mn-ea"/>
                <a:cs typeface="+mn-cs"/>
              </a:rPr>
              <a:t>[Artificial Intelligence: A Modern Approach, Editions 1-3]</a:t>
            </a:r>
            <a:endParaRPr lang="en-US" sz="1200" dirty="0"/>
          </a:p>
        </p:txBody>
      </p:sp>
      <p:pic>
        <p:nvPicPr>
          <p:cNvPr id="2" name="Graphic 1">
            <a:extLst>
              <a:ext uri="{FF2B5EF4-FFF2-40B4-BE49-F238E27FC236}">
                <a16:creationId xmlns:a16="http://schemas.microsoft.com/office/drawing/2014/main" id="{C183E897-3442-3193-0715-35F3DF0871B0}"/>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35528" y="1795282"/>
            <a:ext cx="583706" cy="547585"/>
          </a:xfrm>
          <a:prstGeom prst="rect">
            <a:avLst/>
          </a:prstGeom>
        </p:spPr>
      </p:pic>
      <p:sp>
        <p:nvSpPr>
          <p:cNvPr id="3" name="TextBox 2">
            <a:extLst>
              <a:ext uri="{FF2B5EF4-FFF2-40B4-BE49-F238E27FC236}">
                <a16:creationId xmlns:a16="http://schemas.microsoft.com/office/drawing/2014/main" id="{3BAF1CB9-674C-B108-5636-A0D007C25EA0}"/>
              </a:ext>
              <a:ext uri="{C183D7F6-B498-43B3-948B-1728B52AA6E4}">
                <adec:decorative xmlns:adec="http://schemas.microsoft.com/office/drawing/2017/decorative" val="1"/>
              </a:ext>
            </a:extLst>
          </p:cNvPr>
          <p:cNvSpPr txBox="1"/>
          <p:nvPr/>
        </p:nvSpPr>
        <p:spPr>
          <a:xfrm>
            <a:off x="7539293" y="2172526"/>
            <a:ext cx="776175" cy="261610"/>
          </a:xfrm>
          <a:prstGeom prst="rect">
            <a:avLst/>
          </a:prstGeom>
          <a:noFill/>
        </p:spPr>
        <p:txBody>
          <a:bodyPr wrap="none" rtlCol="0">
            <a:spAutoFit/>
          </a:bodyPr>
          <a:lstStyle/>
          <a:p>
            <a:r>
              <a:rPr lang="en-US" sz="1100" dirty="0">
                <a:solidFill>
                  <a:schemeClr val="accent2"/>
                </a:solidFill>
              </a:rPr>
              <a:t>Developer</a:t>
            </a:r>
          </a:p>
        </p:txBody>
      </p:sp>
      <p:cxnSp>
        <p:nvCxnSpPr>
          <p:cNvPr id="6" name="Straight Arrow Connector 5">
            <a:extLst>
              <a:ext uri="{FF2B5EF4-FFF2-40B4-BE49-F238E27FC236}">
                <a16:creationId xmlns:a16="http://schemas.microsoft.com/office/drawing/2014/main" id="{7319B92B-FA7E-C3BE-8F98-98493103921F}"/>
              </a:ext>
              <a:ext uri="{C183D7F6-B498-43B3-948B-1728B52AA6E4}">
                <adec:decorative xmlns:adec="http://schemas.microsoft.com/office/drawing/2017/decorative" val="1"/>
              </a:ext>
            </a:extLst>
          </p:cNvPr>
          <p:cNvCxnSpPr>
            <a:cxnSpLocks/>
            <a:stCxn id="3" idx="2"/>
          </p:cNvCxnSpPr>
          <p:nvPr/>
        </p:nvCxnSpPr>
        <p:spPr>
          <a:xfrm flipH="1">
            <a:off x="7381034" y="2434136"/>
            <a:ext cx="546347" cy="923091"/>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949508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9F25740F-58C5-1464-C667-D614A9B0F16C}"/>
              </a:ext>
            </a:extLst>
          </p:cNvPr>
          <p:cNvGrpSpPr/>
          <p:nvPr/>
        </p:nvGrpSpPr>
        <p:grpSpPr>
          <a:xfrm>
            <a:off x="506258" y="1697300"/>
            <a:ext cx="4273249" cy="4357524"/>
            <a:chOff x="506258" y="1697300"/>
            <a:chExt cx="4273249" cy="4357524"/>
          </a:xfrm>
        </p:grpSpPr>
        <p:sp>
          <p:nvSpPr>
            <p:cNvPr id="7" name="Freeform: Shape 6">
              <a:extLst>
                <a:ext uri="{FF2B5EF4-FFF2-40B4-BE49-F238E27FC236}">
                  <a16:creationId xmlns:a16="http://schemas.microsoft.com/office/drawing/2014/main" id="{C2FAD070-5C98-641D-6F75-7AE4D1B12DED}"/>
                </a:ext>
              </a:extLst>
            </p:cNvPr>
            <p:cNvSpPr/>
            <p:nvPr/>
          </p:nvSpPr>
          <p:spPr>
            <a:xfrm>
              <a:off x="506258" y="1697300"/>
              <a:ext cx="4273249" cy="4357524"/>
            </a:xfrm>
            <a:custGeom>
              <a:avLst/>
              <a:gdLst>
                <a:gd name="connsiteX0" fmla="*/ 0 w 4273249"/>
                <a:gd name="connsiteY0" fmla="*/ 2178762 h 4357524"/>
                <a:gd name="connsiteX1" fmla="*/ 2136625 w 4273249"/>
                <a:gd name="connsiteY1" fmla="*/ 0 h 4357524"/>
                <a:gd name="connsiteX2" fmla="*/ 4273250 w 4273249"/>
                <a:gd name="connsiteY2" fmla="*/ 2178762 h 4357524"/>
                <a:gd name="connsiteX3" fmla="*/ 2136625 w 4273249"/>
                <a:gd name="connsiteY3" fmla="*/ 4357524 h 4357524"/>
                <a:gd name="connsiteX4" fmla="*/ 0 w 4273249"/>
                <a:gd name="connsiteY4" fmla="*/ 2178762 h 4357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3249" h="4357524">
                  <a:moveTo>
                    <a:pt x="0" y="2178762"/>
                  </a:moveTo>
                  <a:cubicBezTo>
                    <a:pt x="0" y="975465"/>
                    <a:pt x="956600" y="0"/>
                    <a:pt x="2136625" y="0"/>
                  </a:cubicBezTo>
                  <a:cubicBezTo>
                    <a:pt x="3316650" y="0"/>
                    <a:pt x="4273250" y="975465"/>
                    <a:pt x="4273250" y="2178762"/>
                  </a:cubicBezTo>
                  <a:cubicBezTo>
                    <a:pt x="4273250" y="3382059"/>
                    <a:pt x="3316650" y="4357524"/>
                    <a:pt x="2136625" y="4357524"/>
                  </a:cubicBezTo>
                  <a:cubicBezTo>
                    <a:pt x="956600" y="4357524"/>
                    <a:pt x="0" y="3382059"/>
                    <a:pt x="0" y="2178762"/>
                  </a:cubicBezTo>
                  <a:close/>
                </a:path>
              </a:pathLst>
            </a:custGeom>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txBody>
            <a:bodyPr spcFirstLastPara="0" vert="horz" wrap="square" lIns="1645906" tIns="473908" rIns="1645907" bIns="3742052" numCol="1" spcCol="1270" anchor="ctr" anchorCtr="0">
              <a:noAutofit/>
            </a:bodyPr>
            <a:lstStyle/>
            <a:p>
              <a:pPr marL="0" lvl="0" indent="0" algn="ctr" defTabSz="1600200">
                <a:lnSpc>
                  <a:spcPct val="90000"/>
                </a:lnSpc>
                <a:spcBef>
                  <a:spcPct val="0"/>
                </a:spcBef>
                <a:spcAft>
                  <a:spcPct val="35000"/>
                </a:spcAft>
                <a:buNone/>
              </a:pPr>
              <a:r>
                <a:rPr lang="en-US" sz="3600" b="1" kern="1200" dirty="0"/>
                <a:t>AI</a:t>
              </a:r>
            </a:p>
          </p:txBody>
        </p:sp>
        <p:sp>
          <p:nvSpPr>
            <p:cNvPr id="8" name="TextBox 7">
              <a:extLst>
                <a:ext uri="{FF2B5EF4-FFF2-40B4-BE49-F238E27FC236}">
                  <a16:creationId xmlns:a16="http://schemas.microsoft.com/office/drawing/2014/main" id="{982FA158-D318-31F6-4481-B520095C3658}"/>
                </a:ext>
                <a:ext uri="{C183D7F6-B498-43B3-948B-1728B52AA6E4}">
                  <adec:decorative xmlns:adec="http://schemas.microsoft.com/office/drawing/2017/decorative" val="1"/>
                </a:ext>
              </a:extLst>
            </p:cNvPr>
            <p:cNvSpPr txBox="1"/>
            <p:nvPr/>
          </p:nvSpPr>
          <p:spPr>
            <a:xfrm>
              <a:off x="1106155" y="2470739"/>
              <a:ext cx="3156800" cy="338554"/>
            </a:xfrm>
            <a:prstGeom prst="rect">
              <a:avLst/>
            </a:prstGeom>
            <a:noFill/>
          </p:spPr>
          <p:txBody>
            <a:bodyPr wrap="square">
              <a:spAutoFit/>
            </a:bodyPr>
            <a:lstStyle/>
            <a:p>
              <a:pPr algn="ctr" defTabSz="813816"/>
              <a:r>
                <a:rPr lang="en-US" sz="1600" kern="1200" dirty="0">
                  <a:solidFill>
                    <a:schemeClr val="bg1"/>
                  </a:solidFill>
                  <a:latin typeface="+mn-lt"/>
                  <a:ea typeface="+mn-ea"/>
                  <a:cs typeface="+mn-cs"/>
                </a:rPr>
                <a:t>Designing an intelligent agent </a:t>
              </a:r>
            </a:p>
          </p:txBody>
        </p:sp>
        <p:sp>
          <p:nvSpPr>
            <p:cNvPr id="6" name="TextBox 5">
              <a:extLst>
                <a:ext uri="{FF2B5EF4-FFF2-40B4-BE49-F238E27FC236}">
                  <a16:creationId xmlns:a16="http://schemas.microsoft.com/office/drawing/2014/main" id="{BFCA1891-26C0-FFD0-93A7-3896C9DC583B}"/>
                </a:ext>
                <a:ext uri="{C183D7F6-B498-43B3-948B-1728B52AA6E4}">
                  <adec:decorative xmlns:adec="http://schemas.microsoft.com/office/drawing/2017/decorative" val="1"/>
                </a:ext>
              </a:extLst>
            </p:cNvPr>
            <p:cNvSpPr txBox="1"/>
            <p:nvPr/>
          </p:nvSpPr>
          <p:spPr>
            <a:xfrm>
              <a:off x="859302" y="2890528"/>
              <a:ext cx="1649603" cy="2031325"/>
            </a:xfrm>
            <a:prstGeom prst="rect">
              <a:avLst/>
            </a:prstGeom>
            <a:noFill/>
          </p:spPr>
          <p:txBody>
            <a:bodyPr wrap="square" rtlCol="0">
              <a:spAutoFit/>
            </a:bodyPr>
            <a:lstStyle/>
            <a:p>
              <a:pPr marL="254318" indent="-254318" defTabSz="813816">
                <a:buFont typeface="Arial" panose="020B0604020202020204" pitchFamily="34" charset="0"/>
                <a:buChar char="•"/>
              </a:pPr>
              <a:r>
                <a:rPr lang="en-US" sz="1400" kern="1200" dirty="0">
                  <a:solidFill>
                    <a:schemeClr val="bg1"/>
                  </a:solidFill>
                  <a:latin typeface="+mn-lt"/>
                  <a:ea typeface="+mn-ea"/>
                  <a:cs typeface="+mn-cs"/>
                </a:rPr>
                <a:t>Sensing</a:t>
              </a:r>
            </a:p>
            <a:p>
              <a:pPr marL="254318" indent="-254318" defTabSz="813816">
                <a:buFont typeface="Arial" panose="020B0604020202020204" pitchFamily="34" charset="0"/>
                <a:buChar char="•"/>
              </a:pPr>
              <a:r>
                <a:rPr lang="en-US" sz="1400" kern="1200" dirty="0">
                  <a:solidFill>
                    <a:schemeClr val="bg1"/>
                  </a:solidFill>
                  <a:latin typeface="+mn-lt"/>
                  <a:ea typeface="+mn-ea"/>
                  <a:cs typeface="+mn-cs"/>
                </a:rPr>
                <a:t>Vision</a:t>
              </a:r>
            </a:p>
            <a:p>
              <a:pPr marL="254318" indent="-254318" defTabSz="813816">
                <a:buFont typeface="Arial" panose="020B0604020202020204" pitchFamily="34" charset="0"/>
                <a:buChar char="•"/>
              </a:pPr>
              <a:r>
                <a:rPr lang="en-US" sz="1400" kern="1200" dirty="0">
                  <a:solidFill>
                    <a:schemeClr val="bg1"/>
                  </a:solidFill>
                  <a:latin typeface="+mn-lt"/>
                  <a:ea typeface="+mn-ea"/>
                  <a:cs typeface="+mn-cs"/>
                </a:rPr>
                <a:t>Robotics</a:t>
              </a:r>
            </a:p>
            <a:p>
              <a:pPr marL="254318" indent="-254318" defTabSz="813816">
                <a:buFont typeface="Arial" panose="020B0604020202020204" pitchFamily="34" charset="0"/>
                <a:buChar char="•"/>
              </a:pPr>
              <a:r>
                <a:rPr lang="en-US" sz="1400" kern="1200" dirty="0">
                  <a:solidFill>
                    <a:schemeClr val="bg1"/>
                  </a:solidFill>
                  <a:latin typeface="+mn-lt"/>
                  <a:ea typeface="+mn-ea"/>
                  <a:cs typeface="+mn-cs"/>
                </a:rPr>
                <a:t>Natural Lan</a:t>
              </a:r>
              <a:r>
                <a:rPr lang="en-US" sz="1400" dirty="0">
                  <a:solidFill>
                    <a:schemeClr val="bg1"/>
                  </a:solidFill>
                </a:rPr>
                <a:t>guage Processing</a:t>
              </a:r>
              <a:endParaRPr lang="en-US" sz="1400" kern="1200" dirty="0">
                <a:solidFill>
                  <a:schemeClr val="bg1"/>
                </a:solidFill>
                <a:latin typeface="+mn-lt"/>
                <a:ea typeface="+mn-ea"/>
                <a:cs typeface="+mn-cs"/>
              </a:endParaRPr>
            </a:p>
            <a:p>
              <a:pPr marL="254318" indent="-254318" defTabSz="813816">
                <a:buFont typeface="Arial" panose="020B0604020202020204" pitchFamily="34" charset="0"/>
                <a:buChar char="•"/>
              </a:pPr>
              <a:r>
                <a:rPr lang="en-US" sz="1400" kern="1200" dirty="0">
                  <a:solidFill>
                    <a:schemeClr val="bg1"/>
                  </a:solidFill>
                  <a:latin typeface="+mn-lt"/>
                  <a:ea typeface="+mn-ea"/>
                  <a:cs typeface="+mn-cs"/>
                </a:rPr>
                <a:t>Knowledge representation</a:t>
              </a:r>
            </a:p>
            <a:p>
              <a:pPr marL="254318" indent="-254318" defTabSz="813816">
                <a:buFont typeface="Arial" panose="020B0604020202020204" pitchFamily="34" charset="0"/>
                <a:buChar char="•"/>
              </a:pPr>
              <a:r>
                <a:rPr lang="en-US" sz="1400" kern="1200" dirty="0">
                  <a:solidFill>
                    <a:schemeClr val="bg1"/>
                  </a:solidFill>
                  <a:latin typeface="+mn-lt"/>
                  <a:ea typeface="+mn-ea"/>
                  <a:cs typeface="+mn-cs"/>
                </a:rPr>
                <a:t>Planning</a:t>
              </a:r>
            </a:p>
          </p:txBody>
        </p:sp>
      </p:grpSp>
      <p:sp>
        <p:nvSpPr>
          <p:cNvPr id="2" name="Title 1">
            <a:extLst>
              <a:ext uri="{FF2B5EF4-FFF2-40B4-BE49-F238E27FC236}">
                <a16:creationId xmlns:a16="http://schemas.microsoft.com/office/drawing/2014/main" id="{5715E6F7-DA34-713C-1D25-79AD4E41C280}"/>
              </a:ext>
            </a:extLst>
          </p:cNvPr>
          <p:cNvSpPr>
            <a:spLocks noGrp="1"/>
          </p:cNvSpPr>
          <p:nvPr>
            <p:ph type="title"/>
          </p:nvPr>
        </p:nvSpPr>
        <p:spPr>
          <a:xfrm>
            <a:off x="630936" y="256032"/>
            <a:ext cx="7879842" cy="1014984"/>
          </a:xfrm>
        </p:spPr>
        <p:txBody>
          <a:bodyPr anchor="b">
            <a:noAutofit/>
          </a:bodyPr>
          <a:lstStyle/>
          <a:p>
            <a:r>
              <a:rPr lang="en-US" sz="3200" dirty="0"/>
              <a:t>Artificial Intelligence  vs. Machine Learning</a:t>
            </a:r>
          </a:p>
        </p:txBody>
      </p:sp>
      <p:grpSp>
        <p:nvGrpSpPr>
          <p:cNvPr id="12" name="Group 11">
            <a:extLst>
              <a:ext uri="{FF2B5EF4-FFF2-40B4-BE49-F238E27FC236}">
                <a16:creationId xmlns:a16="http://schemas.microsoft.com/office/drawing/2014/main" id="{EE5B1273-3213-4457-E61E-8C235E2B761B}"/>
              </a:ext>
            </a:extLst>
          </p:cNvPr>
          <p:cNvGrpSpPr/>
          <p:nvPr/>
        </p:nvGrpSpPr>
        <p:grpSpPr>
          <a:xfrm>
            <a:off x="2196808" y="2911630"/>
            <a:ext cx="2385613" cy="2249070"/>
            <a:chOff x="2274818" y="3182328"/>
            <a:chExt cx="2385613" cy="2249070"/>
          </a:xfrm>
        </p:grpSpPr>
        <p:sp>
          <p:nvSpPr>
            <p:cNvPr id="9" name="Freeform: Shape 8">
              <a:extLst>
                <a:ext uri="{FF2B5EF4-FFF2-40B4-BE49-F238E27FC236}">
                  <a16:creationId xmlns:a16="http://schemas.microsoft.com/office/drawing/2014/main" id="{082F6A43-FFF6-3A7F-AEC3-0A616304AF1F}"/>
                </a:ext>
              </a:extLst>
            </p:cNvPr>
            <p:cNvSpPr/>
            <p:nvPr/>
          </p:nvSpPr>
          <p:spPr>
            <a:xfrm>
              <a:off x="2274818" y="3182328"/>
              <a:ext cx="2385613" cy="2249070"/>
            </a:xfrm>
            <a:custGeom>
              <a:avLst/>
              <a:gdLst>
                <a:gd name="connsiteX0" fmla="*/ 0 w 2385613"/>
                <a:gd name="connsiteY0" fmla="*/ 1124535 h 2249070"/>
                <a:gd name="connsiteX1" fmla="*/ 1192807 w 2385613"/>
                <a:gd name="connsiteY1" fmla="*/ 0 h 2249070"/>
                <a:gd name="connsiteX2" fmla="*/ 2385614 w 2385613"/>
                <a:gd name="connsiteY2" fmla="*/ 1124535 h 2249070"/>
                <a:gd name="connsiteX3" fmla="*/ 1192807 w 2385613"/>
                <a:gd name="connsiteY3" fmla="*/ 2249070 h 2249070"/>
                <a:gd name="connsiteX4" fmla="*/ 0 w 2385613"/>
                <a:gd name="connsiteY4" fmla="*/ 1124535 h 2249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5613" h="2249070">
                  <a:moveTo>
                    <a:pt x="0" y="1124535"/>
                  </a:moveTo>
                  <a:cubicBezTo>
                    <a:pt x="0" y="503471"/>
                    <a:pt x="534038" y="0"/>
                    <a:pt x="1192807" y="0"/>
                  </a:cubicBezTo>
                  <a:cubicBezTo>
                    <a:pt x="1851576" y="0"/>
                    <a:pt x="2385614" y="503471"/>
                    <a:pt x="2385614" y="1124535"/>
                  </a:cubicBezTo>
                  <a:cubicBezTo>
                    <a:pt x="2385614" y="1745599"/>
                    <a:pt x="1851576" y="2249070"/>
                    <a:pt x="1192807" y="2249070"/>
                  </a:cubicBezTo>
                  <a:cubicBezTo>
                    <a:pt x="534038" y="2249070"/>
                    <a:pt x="0" y="1745599"/>
                    <a:pt x="0" y="1124535"/>
                  </a:cubicBezTo>
                  <a:close/>
                </a:path>
              </a:pathLst>
            </a:custGeom>
          </p:spPr>
          <p:style>
            <a:lnRef idx="0">
              <a:schemeClr val="lt1">
                <a:hueOff val="0"/>
                <a:satOff val="0"/>
                <a:lumOff val="0"/>
                <a:alphaOff val="0"/>
              </a:schemeClr>
            </a:lnRef>
            <a:fillRef idx="3">
              <a:schemeClr val="accent3">
                <a:hueOff val="0"/>
                <a:satOff val="0"/>
                <a:lumOff val="0"/>
                <a:alphaOff val="0"/>
              </a:schemeClr>
            </a:fillRef>
            <a:effectRef idx="2">
              <a:schemeClr val="accent3">
                <a:hueOff val="0"/>
                <a:satOff val="0"/>
                <a:lumOff val="0"/>
                <a:alphaOff val="0"/>
              </a:schemeClr>
            </a:effectRef>
            <a:fontRef idx="minor">
              <a:schemeClr val="lt1"/>
            </a:fontRef>
          </p:style>
          <p:txBody>
            <a:bodyPr spcFirstLastPara="0" vert="horz" wrap="square" lIns="864543" tIns="368151" rIns="864543" bIns="1914387" numCol="1" spcCol="1270" anchor="ctr" anchorCtr="0">
              <a:noAutofit/>
            </a:bodyPr>
            <a:lstStyle/>
            <a:p>
              <a:pPr marL="0" lvl="0" indent="0" algn="ctr" defTabSz="1422400">
                <a:lnSpc>
                  <a:spcPct val="90000"/>
                </a:lnSpc>
                <a:spcBef>
                  <a:spcPct val="0"/>
                </a:spcBef>
                <a:spcAft>
                  <a:spcPct val="35000"/>
                </a:spcAft>
                <a:buNone/>
              </a:pPr>
              <a:r>
                <a:rPr lang="en-US" sz="3200" b="1" kern="1200" dirty="0"/>
                <a:t>ML</a:t>
              </a:r>
            </a:p>
          </p:txBody>
        </p:sp>
        <p:sp>
          <p:nvSpPr>
            <p:cNvPr id="5" name="TextBox 4">
              <a:extLst>
                <a:ext uri="{FF2B5EF4-FFF2-40B4-BE49-F238E27FC236}">
                  <a16:creationId xmlns:a16="http://schemas.microsoft.com/office/drawing/2014/main" id="{B1BB3D58-293A-30AC-E632-C3D824119189}"/>
                </a:ext>
                <a:ext uri="{C183D7F6-B498-43B3-948B-1728B52AA6E4}">
                  <adec:decorative xmlns:adec="http://schemas.microsoft.com/office/drawing/2017/decorative" val="1"/>
                </a:ext>
              </a:extLst>
            </p:cNvPr>
            <p:cNvSpPr txBox="1"/>
            <p:nvPr/>
          </p:nvSpPr>
          <p:spPr>
            <a:xfrm>
              <a:off x="2508905" y="3670730"/>
              <a:ext cx="2040597" cy="1015663"/>
            </a:xfrm>
            <a:prstGeom prst="rect">
              <a:avLst/>
            </a:prstGeom>
            <a:noFill/>
          </p:spPr>
          <p:txBody>
            <a:bodyPr wrap="square" rtlCol="0">
              <a:spAutoFit/>
            </a:bodyPr>
            <a:lstStyle/>
            <a:p>
              <a:pPr defTabSz="813816"/>
              <a:r>
                <a:rPr lang="en-US" sz="1200" kern="1200" dirty="0">
                  <a:solidFill>
                    <a:schemeClr val="bg1"/>
                  </a:solidFill>
                  <a:latin typeface="+mn-lt"/>
                  <a:ea typeface="+mn-ea"/>
                  <a:cs typeface="+mn-cs"/>
                </a:rPr>
                <a:t>Learning from examples instead of being programmed</a:t>
              </a:r>
            </a:p>
            <a:p>
              <a:pPr marL="254318" indent="-254318" defTabSz="813816">
                <a:buFont typeface="Arial" panose="020B0604020202020204" pitchFamily="34" charset="0"/>
                <a:buChar char="•"/>
              </a:pPr>
              <a:r>
                <a:rPr lang="en-US" sz="1200" kern="1200" dirty="0">
                  <a:solidFill>
                    <a:schemeClr val="bg1"/>
                  </a:solidFill>
                  <a:latin typeface="+mn-lt"/>
                  <a:ea typeface="+mn-ea"/>
                  <a:cs typeface="+mn-cs"/>
                </a:rPr>
                <a:t>Supervised learning</a:t>
              </a:r>
            </a:p>
            <a:p>
              <a:pPr marL="254318" indent="-254318" defTabSz="813816">
                <a:buFont typeface="Arial" panose="020B0604020202020204" pitchFamily="34" charset="0"/>
                <a:buChar char="•"/>
              </a:pPr>
              <a:r>
                <a:rPr lang="en-US" sz="1200" kern="1200" dirty="0">
                  <a:solidFill>
                    <a:schemeClr val="bg1"/>
                  </a:solidFill>
                  <a:latin typeface="+mn-lt"/>
                  <a:ea typeface="+mn-ea"/>
                  <a:cs typeface="+mn-cs"/>
                </a:rPr>
                <a:t>Unsupervised learning</a:t>
              </a:r>
            </a:p>
            <a:p>
              <a:pPr marL="254318" indent="-254318" defTabSz="813816">
                <a:buFont typeface="Arial" panose="020B0604020202020204" pitchFamily="34" charset="0"/>
                <a:buChar char="•"/>
              </a:pPr>
              <a:r>
                <a:rPr lang="en-US" sz="1200" kern="1200" dirty="0">
                  <a:solidFill>
                    <a:schemeClr val="bg1"/>
                  </a:solidFill>
                  <a:latin typeface="+mn-lt"/>
                  <a:ea typeface="+mn-ea"/>
                  <a:cs typeface="+mn-cs"/>
                </a:rPr>
                <a:t>RL</a:t>
              </a:r>
              <a:endParaRPr lang="en-US" sz="1200" dirty="0">
                <a:solidFill>
                  <a:schemeClr val="bg1"/>
                </a:solidFill>
              </a:endParaRPr>
            </a:p>
          </p:txBody>
        </p:sp>
      </p:grpSp>
      <p:grpSp>
        <p:nvGrpSpPr>
          <p:cNvPr id="13" name="Group 12">
            <a:extLst>
              <a:ext uri="{FF2B5EF4-FFF2-40B4-BE49-F238E27FC236}">
                <a16:creationId xmlns:a16="http://schemas.microsoft.com/office/drawing/2014/main" id="{008CC340-1192-EBC9-024E-6A30DA21FED3}"/>
              </a:ext>
            </a:extLst>
          </p:cNvPr>
          <p:cNvGrpSpPr/>
          <p:nvPr/>
        </p:nvGrpSpPr>
        <p:grpSpPr>
          <a:xfrm>
            <a:off x="5181599" y="4414345"/>
            <a:ext cx="3747471" cy="2295620"/>
            <a:chOff x="5181599" y="4414345"/>
            <a:chExt cx="3747471" cy="2295620"/>
          </a:xfrm>
        </p:grpSpPr>
        <p:sp>
          <p:nvSpPr>
            <p:cNvPr id="41" name="Rectangle 40">
              <a:extLst>
                <a:ext uri="{FF2B5EF4-FFF2-40B4-BE49-F238E27FC236}">
                  <a16:creationId xmlns:a16="http://schemas.microsoft.com/office/drawing/2014/main" id="{AE9847EE-361D-982D-EE6A-8197E05122D4}"/>
                </a:ext>
                <a:ext uri="{C183D7F6-B498-43B3-948B-1728B52AA6E4}">
                  <adec:decorative xmlns:adec="http://schemas.microsoft.com/office/drawing/2017/decorative" val="1"/>
                </a:ext>
              </a:extLst>
            </p:cNvPr>
            <p:cNvSpPr/>
            <p:nvPr/>
          </p:nvSpPr>
          <p:spPr>
            <a:xfrm>
              <a:off x="5181600" y="4414345"/>
              <a:ext cx="3710152" cy="2268543"/>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3" name="TextBox 42">
              <a:extLst>
                <a:ext uri="{FF2B5EF4-FFF2-40B4-BE49-F238E27FC236}">
                  <a16:creationId xmlns:a16="http://schemas.microsoft.com/office/drawing/2014/main" id="{599E7C00-DECA-E2A2-A413-FE997F2BB64D}"/>
                </a:ext>
                <a:ext uri="{C183D7F6-B498-43B3-948B-1728B52AA6E4}">
                  <adec:decorative xmlns:adec="http://schemas.microsoft.com/office/drawing/2017/decorative" val="0"/>
                </a:ext>
              </a:extLst>
            </p:cNvPr>
            <p:cNvSpPr txBox="1"/>
            <p:nvPr/>
          </p:nvSpPr>
          <p:spPr>
            <a:xfrm>
              <a:off x="5181599" y="6248300"/>
              <a:ext cx="3747471" cy="461665"/>
            </a:xfrm>
            <a:prstGeom prst="rect">
              <a:avLst/>
            </a:prstGeom>
            <a:noFill/>
          </p:spPr>
          <p:txBody>
            <a:bodyPr wrap="square">
              <a:spAutoFit/>
            </a:bodyPr>
            <a:lstStyle/>
            <a:p>
              <a:pPr algn="ctr" defTabSz="822960">
                <a:spcAft>
                  <a:spcPts val="600"/>
                </a:spcAft>
              </a:pPr>
              <a:r>
                <a:rPr lang="en-US" sz="1200" kern="1200" dirty="0">
                  <a:solidFill>
                    <a:schemeClr val="tx1"/>
                  </a:solidFill>
                  <a:latin typeface="+mn-lt"/>
                  <a:ea typeface="+mn-ea"/>
                  <a:cs typeface="+mn-cs"/>
                </a:rPr>
                <a:t>Agent interacting with the environment </a:t>
              </a:r>
              <a:br>
                <a:rPr lang="en-US" sz="1200" kern="1200" dirty="0">
                  <a:solidFill>
                    <a:schemeClr val="tx1"/>
                  </a:solidFill>
                  <a:latin typeface="+mn-lt"/>
                  <a:ea typeface="+mn-ea"/>
                  <a:cs typeface="+mn-cs"/>
                </a:rPr>
              </a:br>
              <a:r>
                <a:rPr lang="en-US" sz="1200" kern="1200" dirty="0">
                  <a:solidFill>
                    <a:schemeClr val="bg1">
                      <a:lumMod val="65000"/>
                    </a:schemeClr>
                  </a:solidFill>
                  <a:latin typeface="+mn-lt"/>
                  <a:ea typeface="+mn-ea"/>
                  <a:cs typeface="+mn-cs"/>
                </a:rPr>
                <a:t>[Artificial Intelligence: A Modern Approach, Editions 1-3]</a:t>
              </a:r>
              <a:endParaRPr lang="en-US" sz="1200" dirty="0"/>
            </a:p>
          </p:txBody>
        </p:sp>
        <p:pic>
          <p:nvPicPr>
            <p:cNvPr id="42" name="Picture 4" descr="A diagram showing how an agent interacts with the environment. ML can be used in sensors, actuators and by the agent function.">
              <a:extLst>
                <a:ext uri="{FF2B5EF4-FFF2-40B4-BE49-F238E27FC236}">
                  <a16:creationId xmlns:a16="http://schemas.microsoft.com/office/drawing/2014/main" id="{30D6E7FE-90C9-3490-6B78-C3341C99E84A}"/>
                </a:ext>
              </a:extLst>
            </p:cNvPr>
            <p:cNvPicPr>
              <a:picLocks noChangeAspect="1" noChangeArrowheads="1"/>
            </p:cNvPicPr>
            <p:nvPr/>
          </p:nvPicPr>
          <p:blipFill>
            <a:blip r:embed="rId2" cstate="print"/>
            <a:srcRect/>
            <a:stretch>
              <a:fillRect/>
            </a:stretch>
          </p:blipFill>
          <p:spPr bwMode="auto">
            <a:xfrm>
              <a:off x="5236254" y="4470885"/>
              <a:ext cx="3647179" cy="1571239"/>
            </a:xfrm>
            <a:prstGeom prst="rect">
              <a:avLst/>
            </a:prstGeom>
            <a:noFill/>
            <a:ln w="9525">
              <a:noFill/>
              <a:miter lim="800000"/>
              <a:headEnd/>
              <a:tailEnd/>
            </a:ln>
          </p:spPr>
        </p:pic>
      </p:grpSp>
      <p:sp>
        <p:nvSpPr>
          <p:cNvPr id="45" name="TextBox 44">
            <a:extLst>
              <a:ext uri="{FF2B5EF4-FFF2-40B4-BE49-F238E27FC236}">
                <a16:creationId xmlns:a16="http://schemas.microsoft.com/office/drawing/2014/main" id="{CB75EB49-B65C-F080-9E52-5B9A0486AC00}"/>
              </a:ext>
              <a:ext uri="{C183D7F6-B498-43B3-948B-1728B52AA6E4}">
                <adec:decorative xmlns:adec="http://schemas.microsoft.com/office/drawing/2017/decorative" val="1"/>
              </a:ext>
            </a:extLst>
          </p:cNvPr>
          <p:cNvSpPr txBox="1"/>
          <p:nvPr/>
        </p:nvSpPr>
        <p:spPr>
          <a:xfrm>
            <a:off x="7772400" y="4422529"/>
            <a:ext cx="457200" cy="276999"/>
          </a:xfrm>
          <a:prstGeom prst="rect">
            <a:avLst/>
          </a:prstGeom>
          <a:noFill/>
        </p:spPr>
        <p:txBody>
          <a:bodyPr wrap="square">
            <a:spAutoFit/>
          </a:bodyPr>
          <a:lstStyle/>
          <a:p>
            <a:r>
              <a:rPr lang="en-US" sz="1200" b="1" kern="1200" dirty="0">
                <a:solidFill>
                  <a:schemeClr val="bg1">
                    <a:lumMod val="65000"/>
                  </a:schemeClr>
                </a:solidFill>
                <a:latin typeface="+mn-lt"/>
                <a:ea typeface="+mn-ea"/>
                <a:cs typeface="+mn-cs"/>
              </a:rPr>
              <a:t>ML</a:t>
            </a:r>
            <a:endParaRPr lang="en-US" sz="1400" b="1" dirty="0"/>
          </a:p>
        </p:txBody>
      </p:sp>
      <p:sp>
        <p:nvSpPr>
          <p:cNvPr id="46" name="TextBox 45">
            <a:extLst>
              <a:ext uri="{FF2B5EF4-FFF2-40B4-BE49-F238E27FC236}">
                <a16:creationId xmlns:a16="http://schemas.microsoft.com/office/drawing/2014/main" id="{B8BF1C7E-DB58-881F-B167-89675BE7876B}"/>
              </a:ext>
              <a:ext uri="{C183D7F6-B498-43B3-948B-1728B52AA6E4}">
                <adec:decorative xmlns:adec="http://schemas.microsoft.com/office/drawing/2017/decorative" val="1"/>
              </a:ext>
            </a:extLst>
          </p:cNvPr>
          <p:cNvSpPr txBox="1"/>
          <p:nvPr/>
        </p:nvSpPr>
        <p:spPr>
          <a:xfrm>
            <a:off x="8053578" y="4950544"/>
            <a:ext cx="457200" cy="276999"/>
          </a:xfrm>
          <a:prstGeom prst="rect">
            <a:avLst/>
          </a:prstGeom>
          <a:noFill/>
        </p:spPr>
        <p:txBody>
          <a:bodyPr wrap="square">
            <a:spAutoFit/>
          </a:bodyPr>
          <a:lstStyle/>
          <a:p>
            <a:r>
              <a:rPr lang="en-US" sz="1200" b="1" kern="1200" dirty="0">
                <a:solidFill>
                  <a:schemeClr val="bg1">
                    <a:lumMod val="65000"/>
                  </a:schemeClr>
                </a:solidFill>
                <a:latin typeface="+mn-lt"/>
                <a:ea typeface="+mn-ea"/>
                <a:cs typeface="+mn-cs"/>
              </a:rPr>
              <a:t>ML</a:t>
            </a:r>
            <a:endParaRPr lang="en-US" sz="1400" b="1" dirty="0"/>
          </a:p>
        </p:txBody>
      </p:sp>
      <p:sp>
        <p:nvSpPr>
          <p:cNvPr id="47" name="TextBox 46">
            <a:extLst>
              <a:ext uri="{FF2B5EF4-FFF2-40B4-BE49-F238E27FC236}">
                <a16:creationId xmlns:a16="http://schemas.microsoft.com/office/drawing/2014/main" id="{AB9EE0F4-4663-A849-2D1D-5CB6E30D4F09}"/>
              </a:ext>
              <a:ext uri="{C183D7F6-B498-43B3-948B-1728B52AA6E4}">
                <adec:decorative xmlns:adec="http://schemas.microsoft.com/office/drawing/2017/decorative" val="1"/>
              </a:ext>
            </a:extLst>
          </p:cNvPr>
          <p:cNvSpPr txBox="1"/>
          <p:nvPr/>
        </p:nvSpPr>
        <p:spPr>
          <a:xfrm>
            <a:off x="6846189" y="5934835"/>
            <a:ext cx="457200" cy="276999"/>
          </a:xfrm>
          <a:prstGeom prst="rect">
            <a:avLst/>
          </a:prstGeom>
          <a:noFill/>
        </p:spPr>
        <p:txBody>
          <a:bodyPr wrap="square">
            <a:spAutoFit/>
          </a:bodyPr>
          <a:lstStyle/>
          <a:p>
            <a:r>
              <a:rPr lang="en-US" sz="1200" b="1" kern="1200" dirty="0">
                <a:solidFill>
                  <a:schemeClr val="bg1">
                    <a:lumMod val="65000"/>
                  </a:schemeClr>
                </a:solidFill>
                <a:latin typeface="+mn-lt"/>
                <a:ea typeface="+mn-ea"/>
                <a:cs typeface="+mn-cs"/>
              </a:rPr>
              <a:t>ML</a:t>
            </a:r>
            <a:endParaRPr lang="en-US" sz="1400" b="1" dirty="0"/>
          </a:p>
        </p:txBody>
      </p:sp>
      <p:sp>
        <p:nvSpPr>
          <p:cNvPr id="10" name="Freeform: Shape 9">
            <a:extLst>
              <a:ext uri="{FF2B5EF4-FFF2-40B4-BE49-F238E27FC236}">
                <a16:creationId xmlns:a16="http://schemas.microsoft.com/office/drawing/2014/main" id="{44107C21-3EAF-C1BE-FC5C-B3C681FDB92B}"/>
              </a:ext>
            </a:extLst>
          </p:cNvPr>
          <p:cNvSpPr/>
          <p:nvPr/>
        </p:nvSpPr>
        <p:spPr>
          <a:xfrm>
            <a:off x="2870489" y="4197476"/>
            <a:ext cx="1379766" cy="810869"/>
          </a:xfrm>
          <a:custGeom>
            <a:avLst/>
            <a:gdLst>
              <a:gd name="connsiteX0" fmla="*/ 0 w 1379766"/>
              <a:gd name="connsiteY0" fmla="*/ 405435 h 810869"/>
              <a:gd name="connsiteX1" fmla="*/ 689883 w 1379766"/>
              <a:gd name="connsiteY1" fmla="*/ 0 h 810869"/>
              <a:gd name="connsiteX2" fmla="*/ 1379766 w 1379766"/>
              <a:gd name="connsiteY2" fmla="*/ 405435 h 810869"/>
              <a:gd name="connsiteX3" fmla="*/ 689883 w 1379766"/>
              <a:gd name="connsiteY3" fmla="*/ 810870 h 810869"/>
              <a:gd name="connsiteX4" fmla="*/ 0 w 1379766"/>
              <a:gd name="connsiteY4" fmla="*/ 405435 h 810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9766" h="810869">
                <a:moveTo>
                  <a:pt x="0" y="405435"/>
                </a:moveTo>
                <a:cubicBezTo>
                  <a:pt x="0" y="181519"/>
                  <a:pt x="308871" y="0"/>
                  <a:pt x="689883" y="0"/>
                </a:cubicBezTo>
                <a:cubicBezTo>
                  <a:pt x="1070895" y="0"/>
                  <a:pt x="1379766" y="181519"/>
                  <a:pt x="1379766" y="405435"/>
                </a:cubicBezTo>
                <a:cubicBezTo>
                  <a:pt x="1379766" y="629351"/>
                  <a:pt x="1070895" y="810870"/>
                  <a:pt x="689883" y="810870"/>
                </a:cubicBezTo>
                <a:cubicBezTo>
                  <a:pt x="308871" y="810870"/>
                  <a:pt x="0" y="629351"/>
                  <a:pt x="0" y="405435"/>
                </a:cubicBezTo>
                <a:close/>
              </a:path>
            </a:pathLst>
          </a:cu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301630" tIns="302285" rIns="301630" bIns="302286" numCol="1" spcCol="1270" anchor="ctr" anchorCtr="0">
            <a:noAutofit/>
          </a:bodyPr>
          <a:lstStyle/>
          <a:p>
            <a:pPr marL="0" lvl="0" indent="0" algn="ctr" defTabSz="622300">
              <a:lnSpc>
                <a:spcPct val="90000"/>
              </a:lnSpc>
              <a:spcBef>
                <a:spcPct val="0"/>
              </a:spcBef>
              <a:spcAft>
                <a:spcPct val="35000"/>
              </a:spcAft>
              <a:buNone/>
            </a:pPr>
            <a:r>
              <a:rPr lang="en-US" sz="1400" b="1" kern="1200" dirty="0"/>
              <a:t>Deep Learning</a:t>
            </a:r>
          </a:p>
        </p:txBody>
      </p:sp>
    </p:spTree>
    <p:extLst>
      <p:ext uri="{BB962C8B-B14F-4D97-AF65-F5344CB8AC3E}">
        <p14:creationId xmlns:p14="http://schemas.microsoft.com/office/powerpoint/2010/main" val="1950072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DCF22-BCE0-DF14-C282-B553C8C22E8C}"/>
              </a:ext>
            </a:extLst>
          </p:cNvPr>
          <p:cNvSpPr>
            <a:spLocks noGrp="1"/>
          </p:cNvSpPr>
          <p:nvPr>
            <p:ph type="title"/>
          </p:nvPr>
        </p:nvSpPr>
        <p:spPr/>
        <p:txBody>
          <a:bodyPr/>
          <a:lstStyle/>
          <a:p>
            <a:r>
              <a:rPr lang="en-US" dirty="0"/>
              <a:t>Example: Self-Driving Car</a:t>
            </a:r>
          </a:p>
        </p:txBody>
      </p:sp>
      <p:pic>
        <p:nvPicPr>
          <p:cNvPr id="1026" name="Picture 2" descr="figure">
            <a:extLst>
              <a:ext uri="{FF2B5EF4-FFF2-40B4-BE49-F238E27FC236}">
                <a16:creationId xmlns:a16="http://schemas.microsoft.com/office/drawing/2014/main" id="{0A0FB048-7716-FD58-394E-C8B0FE987F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0662" y="1580197"/>
            <a:ext cx="6162675" cy="369760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4" name="Oval 3">
            <a:extLst>
              <a:ext uri="{FF2B5EF4-FFF2-40B4-BE49-F238E27FC236}">
                <a16:creationId xmlns:a16="http://schemas.microsoft.com/office/drawing/2014/main" id="{0EB2BF99-2546-E2B6-E428-37F6D024790C}"/>
              </a:ext>
              <a:ext uri="{C183D7F6-B498-43B3-948B-1728B52AA6E4}">
                <adec:decorative xmlns:adec="http://schemas.microsoft.com/office/drawing/2017/decorative" val="1"/>
              </a:ext>
            </a:extLst>
          </p:cNvPr>
          <p:cNvSpPr/>
          <p:nvPr/>
        </p:nvSpPr>
        <p:spPr>
          <a:xfrm>
            <a:off x="3124200" y="2438400"/>
            <a:ext cx="609600" cy="685800"/>
          </a:xfrm>
          <a:prstGeom prst="ellipse">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a:extLst>
              <a:ext uri="{FF2B5EF4-FFF2-40B4-BE49-F238E27FC236}">
                <a16:creationId xmlns:a16="http://schemas.microsoft.com/office/drawing/2014/main" id="{E9FC3AC1-9E5A-CAE3-79DE-07A7B1FB104B}"/>
              </a:ext>
            </a:extLst>
          </p:cNvPr>
          <p:cNvSpPr txBox="1">
            <a:spLocks/>
          </p:cNvSpPr>
          <p:nvPr/>
        </p:nvSpPr>
        <p:spPr>
          <a:xfrm>
            <a:off x="628650" y="5486400"/>
            <a:ext cx="1200150" cy="1143000"/>
          </a:xfrm>
          <a:prstGeom prst="rect">
            <a:avLst/>
          </a:prstGeom>
        </p:spPr>
        <p:txBody>
          <a:bodyPr vert="horz" lIns="91440" tIns="45720" rIns="91440" bIns="45720" rtlCol="0">
            <a:normAutofit/>
          </a:bodyPr>
          <a:lstStyle>
            <a:lvl1pPr marL="171446" indent="-171446" algn="l" defTabSz="685783" rtl="0" eaLnBrk="1" latinLnBrk="0" hangingPunct="1">
              <a:lnSpc>
                <a:spcPct val="90000"/>
              </a:lnSpc>
              <a:spcBef>
                <a:spcPts val="751"/>
              </a:spcBef>
              <a:buFont typeface="Arial" panose="020B0604020202020204" pitchFamily="34" charset="0"/>
              <a:buChar char="•"/>
              <a:defRPr sz="2100" kern="1200">
                <a:solidFill>
                  <a:schemeClr val="tx1"/>
                </a:solidFill>
                <a:latin typeface="+mn-lt"/>
                <a:ea typeface="+mn-ea"/>
                <a:cs typeface="+mn-cs"/>
              </a:defRPr>
            </a:lvl1pPr>
            <a:lvl2pPr marL="514338"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29"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21"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5pPr>
            <a:lvl6pPr marL="1885904"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8pPr>
            <a:lvl9pPr marL="2914578"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9pPr>
          </a:lstStyle>
          <a:p>
            <a:pPr marL="0" indent="0">
              <a:buFont typeface="Arial" panose="020B0604020202020204" pitchFamily="34" charset="0"/>
              <a:buNone/>
            </a:pPr>
            <a:r>
              <a:rPr lang="en-US" sz="1800" dirty="0"/>
              <a:t>Percepts:</a:t>
            </a:r>
          </a:p>
          <a:p>
            <a:pPr marL="0" indent="0">
              <a:buFont typeface="Arial" panose="020B0604020202020204" pitchFamily="34" charset="0"/>
              <a:buNone/>
            </a:pPr>
            <a:r>
              <a:rPr lang="en-US" sz="1800" dirty="0"/>
              <a:t>Action:</a:t>
            </a:r>
          </a:p>
          <a:p>
            <a:pPr marL="0" indent="0">
              <a:buFont typeface="Arial" panose="020B0604020202020204" pitchFamily="34" charset="0"/>
              <a:buNone/>
            </a:pPr>
            <a:r>
              <a:rPr lang="en-US" sz="1800" dirty="0"/>
              <a:t>Objective:</a:t>
            </a:r>
          </a:p>
        </p:txBody>
      </p:sp>
      <p:sp>
        <p:nvSpPr>
          <p:cNvPr id="14" name="TextBox 13">
            <a:extLst>
              <a:ext uri="{FF2B5EF4-FFF2-40B4-BE49-F238E27FC236}">
                <a16:creationId xmlns:a16="http://schemas.microsoft.com/office/drawing/2014/main" id="{0A56205F-5AD4-29B4-D72E-FE85F09CB14A}"/>
              </a:ext>
            </a:extLst>
          </p:cNvPr>
          <p:cNvSpPr txBox="1"/>
          <p:nvPr/>
        </p:nvSpPr>
        <p:spPr>
          <a:xfrm>
            <a:off x="1835446" y="5460157"/>
            <a:ext cx="5251154" cy="369332"/>
          </a:xfrm>
          <a:prstGeom prst="rect">
            <a:avLst/>
          </a:prstGeom>
          <a:noFill/>
        </p:spPr>
        <p:txBody>
          <a:bodyPr wrap="square">
            <a:spAutoFit/>
          </a:bodyPr>
          <a:lstStyle/>
          <a:p>
            <a:pPr marL="0" indent="0">
              <a:buFont typeface="Arial" panose="020B0604020202020204" pitchFamily="34" charset="0"/>
              <a:buNone/>
            </a:pPr>
            <a:r>
              <a:rPr lang="en-US" dirty="0"/>
              <a:t>Other objects including people crossing the street.</a:t>
            </a:r>
          </a:p>
        </p:txBody>
      </p:sp>
      <p:sp>
        <p:nvSpPr>
          <p:cNvPr id="13" name="TextBox 12">
            <a:extLst>
              <a:ext uri="{FF2B5EF4-FFF2-40B4-BE49-F238E27FC236}">
                <a16:creationId xmlns:a16="http://schemas.microsoft.com/office/drawing/2014/main" id="{55E0DCC2-0AD9-2F6F-08BC-3DBBD6460BE3}"/>
              </a:ext>
            </a:extLst>
          </p:cNvPr>
          <p:cNvSpPr txBox="1"/>
          <p:nvPr/>
        </p:nvSpPr>
        <p:spPr>
          <a:xfrm>
            <a:off x="1835446" y="5790040"/>
            <a:ext cx="2801031" cy="369332"/>
          </a:xfrm>
          <a:prstGeom prst="rect">
            <a:avLst/>
          </a:prstGeom>
          <a:noFill/>
        </p:spPr>
        <p:txBody>
          <a:bodyPr wrap="square">
            <a:spAutoFit/>
          </a:bodyPr>
          <a:lstStyle/>
          <a:p>
            <a:pPr marL="0" indent="0">
              <a:buFont typeface="Arial" panose="020B0604020202020204" pitchFamily="34" charset="0"/>
              <a:buNone/>
            </a:pPr>
            <a:r>
              <a:rPr lang="en-US" dirty="0"/>
              <a:t>Slow down or stop the car.</a:t>
            </a:r>
          </a:p>
        </p:txBody>
      </p:sp>
      <p:sp>
        <p:nvSpPr>
          <p:cNvPr id="5" name="TextBox 4">
            <a:extLst>
              <a:ext uri="{FF2B5EF4-FFF2-40B4-BE49-F238E27FC236}">
                <a16:creationId xmlns:a16="http://schemas.microsoft.com/office/drawing/2014/main" id="{A95FC49C-1351-D371-8B11-86386BAC958C}"/>
              </a:ext>
            </a:extLst>
          </p:cNvPr>
          <p:cNvSpPr txBox="1"/>
          <p:nvPr/>
        </p:nvSpPr>
        <p:spPr>
          <a:xfrm>
            <a:off x="1835446" y="6159372"/>
            <a:ext cx="3733800" cy="369332"/>
          </a:xfrm>
          <a:prstGeom prst="rect">
            <a:avLst/>
          </a:prstGeom>
          <a:noFill/>
        </p:spPr>
        <p:txBody>
          <a:bodyPr wrap="square">
            <a:spAutoFit/>
          </a:bodyPr>
          <a:lstStyle/>
          <a:p>
            <a:pPr marL="0" indent="0">
              <a:buFont typeface="Arial" panose="020B0604020202020204" pitchFamily="34" charset="0"/>
              <a:buNone/>
            </a:pPr>
            <a:r>
              <a:rPr lang="en-US" dirty="0"/>
              <a:t>Reach the destination safely</a:t>
            </a:r>
          </a:p>
        </p:txBody>
      </p:sp>
    </p:spTree>
    <p:extLst>
      <p:ext uri="{BB962C8B-B14F-4D97-AF65-F5344CB8AC3E}">
        <p14:creationId xmlns:p14="http://schemas.microsoft.com/office/powerpoint/2010/main" val="1363389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p:bldP spid="13"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C9D64-71A1-0FC9-A4B8-803166224E72}"/>
              </a:ext>
            </a:extLst>
          </p:cNvPr>
          <p:cNvSpPr>
            <a:spLocks noGrp="1"/>
          </p:cNvSpPr>
          <p:nvPr>
            <p:ph type="title"/>
          </p:nvPr>
        </p:nvSpPr>
        <p:spPr>
          <a:xfrm>
            <a:off x="636814" y="137917"/>
            <a:ext cx="7886700" cy="1325563"/>
          </a:xfrm>
        </p:spPr>
        <p:txBody>
          <a:bodyPr>
            <a:normAutofit/>
          </a:bodyPr>
          <a:lstStyle/>
          <a:p>
            <a:r>
              <a:rPr lang="en-US" sz="3600" dirty="0"/>
              <a:t>Example: Homework and LLMs</a:t>
            </a:r>
          </a:p>
        </p:txBody>
      </p:sp>
      <p:pic>
        <p:nvPicPr>
          <p:cNvPr id="13" name="Picture 12" descr="A screenshot of ChatGPT writing an essay about Sokrates.">
            <a:extLst>
              <a:ext uri="{FF2B5EF4-FFF2-40B4-BE49-F238E27FC236}">
                <a16:creationId xmlns:a16="http://schemas.microsoft.com/office/drawing/2014/main" id="{58A7AB83-ADCF-F4C1-3E52-9A5442F712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178881"/>
            <a:ext cx="7562850" cy="4155119"/>
          </a:xfrm>
          <a:prstGeom prst="rect">
            <a:avLst/>
          </a:prstGeom>
        </p:spPr>
      </p:pic>
      <p:pic>
        <p:nvPicPr>
          <p:cNvPr id="1026" name="Picture 2">
            <a:extLst>
              <a:ext uri="{FF2B5EF4-FFF2-40B4-BE49-F238E27FC236}">
                <a16:creationId xmlns:a16="http://schemas.microsoft.com/office/drawing/2014/main" id="{7B854F5C-F02E-55D3-B81E-0C4136F64300}"/>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64086" y="402237"/>
            <a:ext cx="2084614" cy="13364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Content Placeholder 2">
            <a:extLst>
              <a:ext uri="{FF2B5EF4-FFF2-40B4-BE49-F238E27FC236}">
                <a16:creationId xmlns:a16="http://schemas.microsoft.com/office/drawing/2014/main" id="{46891738-C22D-B399-A6A9-BC285AF1D66E}"/>
              </a:ext>
            </a:extLst>
          </p:cNvPr>
          <p:cNvSpPr txBox="1">
            <a:spLocks/>
          </p:cNvSpPr>
          <p:nvPr/>
        </p:nvSpPr>
        <p:spPr>
          <a:xfrm>
            <a:off x="628650" y="5486400"/>
            <a:ext cx="1200150" cy="1069776"/>
          </a:xfrm>
          <a:prstGeom prst="rect">
            <a:avLst/>
          </a:prstGeom>
        </p:spPr>
        <p:txBody>
          <a:bodyPr vert="horz" lIns="91440" tIns="45720" rIns="91440" bIns="45720" rtlCol="0">
            <a:normAutofit/>
          </a:bodyPr>
          <a:lstStyle>
            <a:lvl1pPr marL="171446" indent="-171446" algn="l" defTabSz="685783" rtl="0" eaLnBrk="1" latinLnBrk="0" hangingPunct="1">
              <a:lnSpc>
                <a:spcPct val="90000"/>
              </a:lnSpc>
              <a:spcBef>
                <a:spcPts val="751"/>
              </a:spcBef>
              <a:buFont typeface="Arial" panose="020B0604020202020204" pitchFamily="34" charset="0"/>
              <a:buChar char="•"/>
              <a:defRPr sz="2100" kern="1200">
                <a:solidFill>
                  <a:schemeClr val="tx1"/>
                </a:solidFill>
                <a:latin typeface="+mn-lt"/>
                <a:ea typeface="+mn-ea"/>
                <a:cs typeface="+mn-cs"/>
              </a:defRPr>
            </a:lvl1pPr>
            <a:lvl2pPr marL="514338"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29"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21"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5pPr>
            <a:lvl6pPr marL="1885904"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8pPr>
            <a:lvl9pPr marL="2914578"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9pPr>
          </a:lstStyle>
          <a:p>
            <a:pPr marL="0" indent="0">
              <a:buFont typeface="Arial" panose="020B0604020202020204" pitchFamily="34" charset="0"/>
              <a:buNone/>
            </a:pPr>
            <a:r>
              <a:rPr lang="en-US" sz="1800" dirty="0"/>
              <a:t>Percept:</a:t>
            </a:r>
          </a:p>
          <a:p>
            <a:pPr marL="0" indent="0">
              <a:buFont typeface="Arial" panose="020B0604020202020204" pitchFamily="34" charset="0"/>
              <a:buNone/>
            </a:pPr>
            <a:r>
              <a:rPr lang="en-US" sz="1800" dirty="0"/>
              <a:t>Action:</a:t>
            </a:r>
          </a:p>
          <a:p>
            <a:pPr marL="0" indent="0">
              <a:buFont typeface="Arial" panose="020B0604020202020204" pitchFamily="34" charset="0"/>
              <a:buNone/>
            </a:pPr>
            <a:r>
              <a:rPr lang="en-US" sz="1800" dirty="0"/>
              <a:t>Objective:</a:t>
            </a:r>
          </a:p>
        </p:txBody>
      </p:sp>
      <p:sp>
        <p:nvSpPr>
          <p:cNvPr id="9" name="TextBox 8">
            <a:extLst>
              <a:ext uri="{FF2B5EF4-FFF2-40B4-BE49-F238E27FC236}">
                <a16:creationId xmlns:a16="http://schemas.microsoft.com/office/drawing/2014/main" id="{704EA84D-FAC2-97B4-8EDF-719AB42A6361}"/>
              </a:ext>
            </a:extLst>
          </p:cNvPr>
          <p:cNvSpPr txBox="1"/>
          <p:nvPr/>
        </p:nvSpPr>
        <p:spPr>
          <a:xfrm>
            <a:off x="1828800" y="5482343"/>
            <a:ext cx="4572000" cy="369332"/>
          </a:xfrm>
          <a:prstGeom prst="rect">
            <a:avLst/>
          </a:prstGeom>
          <a:noFill/>
        </p:spPr>
        <p:txBody>
          <a:bodyPr wrap="square">
            <a:spAutoFit/>
          </a:bodyPr>
          <a:lstStyle/>
          <a:p>
            <a:pPr marL="0" indent="0">
              <a:buFont typeface="Arial" panose="020B0604020202020204" pitchFamily="34" charset="0"/>
              <a:buNone/>
            </a:pPr>
            <a:r>
              <a:rPr lang="en-US" dirty="0"/>
              <a:t>Your prompt</a:t>
            </a:r>
            <a:endParaRPr lang="en-US" sz="2000" dirty="0"/>
          </a:p>
        </p:txBody>
      </p:sp>
      <p:sp>
        <p:nvSpPr>
          <p:cNvPr id="4" name="TextBox 3">
            <a:extLst>
              <a:ext uri="{FF2B5EF4-FFF2-40B4-BE49-F238E27FC236}">
                <a16:creationId xmlns:a16="http://schemas.microsoft.com/office/drawing/2014/main" id="{753FA0D2-51AC-EF25-3F99-782ED1E0071D}"/>
              </a:ext>
            </a:extLst>
          </p:cNvPr>
          <p:cNvSpPr txBox="1"/>
          <p:nvPr/>
        </p:nvSpPr>
        <p:spPr>
          <a:xfrm>
            <a:off x="1835263" y="5801318"/>
            <a:ext cx="6915831" cy="369332"/>
          </a:xfrm>
          <a:prstGeom prst="rect">
            <a:avLst/>
          </a:prstGeom>
          <a:noFill/>
        </p:spPr>
        <p:txBody>
          <a:bodyPr wrap="square">
            <a:spAutoFit/>
          </a:bodyPr>
          <a:lstStyle/>
          <a:p>
            <a:r>
              <a:rPr lang="en-US" dirty="0"/>
              <a:t>Next most likely word… More words are created word-by-word. </a:t>
            </a:r>
          </a:p>
        </p:txBody>
      </p:sp>
      <p:sp>
        <p:nvSpPr>
          <p:cNvPr id="5" name="Rectangle 4">
            <a:extLst>
              <a:ext uri="{FF2B5EF4-FFF2-40B4-BE49-F238E27FC236}">
                <a16:creationId xmlns:a16="http://schemas.microsoft.com/office/drawing/2014/main" id="{7178DF08-72CE-68C1-06E3-FB9050FFAFF2}"/>
              </a:ext>
              <a:ext uri="{C183D7F6-B498-43B3-948B-1728B52AA6E4}">
                <adec:decorative xmlns:adec="http://schemas.microsoft.com/office/drawing/2017/decorative" val="1"/>
              </a:ext>
            </a:extLst>
          </p:cNvPr>
          <p:cNvSpPr/>
          <p:nvPr/>
        </p:nvSpPr>
        <p:spPr>
          <a:xfrm>
            <a:off x="3905250" y="1861822"/>
            <a:ext cx="3352800" cy="341551"/>
          </a:xfrm>
          <a:prstGeom prst="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0C4B857-3E6C-45F8-F973-6BE5699547E1}"/>
              </a:ext>
              <a:ext uri="{C183D7F6-B498-43B3-948B-1728B52AA6E4}">
                <adec:decorative xmlns:adec="http://schemas.microsoft.com/office/drawing/2017/decorative" val="1"/>
              </a:ext>
            </a:extLst>
          </p:cNvPr>
          <p:cNvSpPr/>
          <p:nvPr/>
        </p:nvSpPr>
        <p:spPr>
          <a:xfrm>
            <a:off x="2152650" y="3684140"/>
            <a:ext cx="381000" cy="271833"/>
          </a:xfrm>
          <a:prstGeom prst="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F7CB975-65BE-FE0D-ADC4-DAD2951C9372}"/>
              </a:ext>
            </a:extLst>
          </p:cNvPr>
          <p:cNvSpPr txBox="1"/>
          <p:nvPr/>
        </p:nvSpPr>
        <p:spPr>
          <a:xfrm>
            <a:off x="1835263" y="6164191"/>
            <a:ext cx="6013337" cy="369332"/>
          </a:xfrm>
          <a:prstGeom prst="rect">
            <a:avLst/>
          </a:prstGeom>
          <a:noFill/>
        </p:spPr>
        <p:txBody>
          <a:bodyPr wrap="square">
            <a:spAutoFit/>
          </a:bodyPr>
          <a:lstStyle/>
          <a:p>
            <a:pPr marL="0" indent="0">
              <a:buFont typeface="Arial" panose="020B0604020202020204" pitchFamily="34" charset="0"/>
              <a:buNone/>
            </a:pPr>
            <a:r>
              <a:rPr lang="en-US" dirty="0"/>
              <a:t>You may like a useful answer, but what is ChatGPT’s objective?</a:t>
            </a:r>
          </a:p>
        </p:txBody>
      </p:sp>
    </p:spTree>
    <p:extLst>
      <p:ext uri="{BB962C8B-B14F-4D97-AF65-F5344CB8AC3E}">
        <p14:creationId xmlns:p14="http://schemas.microsoft.com/office/powerpoint/2010/main" val="1279247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4" grpId="0"/>
      <p:bldP spid="5" grpId="0" animBg="1"/>
      <p:bldP spid="6" grpId="0" animBg="1"/>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E741301-A0B1-4515-BEB2-EBBA657D46B3}"/>
              </a:ext>
            </a:extLst>
          </p:cNvPr>
          <p:cNvSpPr>
            <a:spLocks noGrp="1"/>
          </p:cNvSpPr>
          <p:nvPr>
            <p:ph type="title"/>
          </p:nvPr>
        </p:nvSpPr>
        <p:spPr>
          <a:xfrm>
            <a:off x="628649" y="4428000"/>
            <a:ext cx="4607719" cy="1400400"/>
          </a:xfrm>
        </p:spPr>
        <p:txBody>
          <a:bodyPr vert="horz" wrap="square" lIns="91440" tIns="45720" rIns="91440" bIns="45720" rtlCol="0" anchor="b">
            <a:normAutofit/>
          </a:bodyPr>
          <a:lstStyle/>
          <a:p>
            <a:r>
              <a:rPr lang="en-US" sz="4900" dirty="0">
                <a:solidFill>
                  <a:schemeClr val="bg1"/>
                </a:solidFill>
              </a:rPr>
              <a:t>The History of AI</a:t>
            </a:r>
          </a:p>
        </p:txBody>
      </p:sp>
      <p:pic>
        <p:nvPicPr>
          <p:cNvPr id="6" name="Picture 2">
            <a:extLst>
              <a:ext uri="{FF2B5EF4-FFF2-40B4-BE49-F238E27FC236}">
                <a16:creationId xmlns:a16="http://schemas.microsoft.com/office/drawing/2014/main" id="{99D46CF7-6F3B-4ABC-8C57-3392AB693ECE}"/>
              </a:ext>
              <a:ext uri="{C183D7F6-B498-43B3-948B-1728B52AA6E4}">
                <adec:decorative xmlns:adec="http://schemas.microsoft.com/office/drawing/2017/decorative" val="1"/>
              </a:ext>
            </a:extLst>
          </p:cNvPr>
          <p:cNvPicPr>
            <a:picLocks noChangeAspect="1" noChangeArrowheads="1"/>
          </p:cNvPicPr>
          <p:nvPr/>
        </p:nvPicPr>
        <p:blipFill rotWithShape="1">
          <a:blip r:embed="rId2" cstate="print"/>
          <a:srcRect t="13053" b="22144"/>
          <a:stretch/>
        </p:blipFill>
        <p:spPr bwMode="auto">
          <a:xfrm>
            <a:off x="20" y="-1"/>
            <a:ext cx="9143980" cy="3984912"/>
          </a:xfrm>
          <a:custGeom>
            <a:avLst/>
            <a:gdLst/>
            <a:ahLst/>
            <a:cxnLst/>
            <a:rect l="l" t="t" r="r" b="b"/>
            <a:pathLst>
              <a:path w="12192000" h="3984912">
                <a:moveTo>
                  <a:pt x="0" y="0"/>
                </a:moveTo>
                <a:lnTo>
                  <a:pt x="12192000" y="0"/>
                </a:lnTo>
                <a:lnTo>
                  <a:pt x="12192000" y="566059"/>
                </a:lnTo>
                <a:lnTo>
                  <a:pt x="12192000" y="794037"/>
                </a:lnTo>
                <a:lnTo>
                  <a:pt x="12192000" y="2336800"/>
                </a:lnTo>
                <a:lnTo>
                  <a:pt x="12192000" y="2631227"/>
                </a:lnTo>
                <a:lnTo>
                  <a:pt x="12192000" y="3908712"/>
                </a:lnTo>
                <a:lnTo>
                  <a:pt x="9439275" y="3984912"/>
                </a:lnTo>
                <a:lnTo>
                  <a:pt x="5572127" y="3737262"/>
                </a:lnTo>
                <a:lnTo>
                  <a:pt x="0" y="3908712"/>
                </a:lnTo>
                <a:lnTo>
                  <a:pt x="0" y="2631227"/>
                </a:lnTo>
                <a:lnTo>
                  <a:pt x="0" y="2336800"/>
                </a:lnTo>
                <a:lnTo>
                  <a:pt x="0" y="794037"/>
                </a:lnTo>
                <a:lnTo>
                  <a:pt x="0" y="566059"/>
                </a:lnTo>
                <a:close/>
              </a:path>
            </a:pathLst>
          </a:custGeom>
          <a:noFill/>
        </p:spPr>
      </p:pic>
      <p:grpSp>
        <p:nvGrpSpPr>
          <p:cNvPr id="13" name="Group 12">
            <a:extLst>
              <a:ext uri="{FF2B5EF4-FFF2-40B4-BE49-F238E27FC236}">
                <a16:creationId xmlns:a16="http://schemas.microsoft.com/office/drawing/2014/main" id="{AC0B7807-0C83-4963-821A-69B172722E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528992"/>
            <a:ext cx="9144000" cy="757168"/>
            <a:chOff x="0" y="2959818"/>
            <a:chExt cx="12192000" cy="757168"/>
          </a:xfrm>
        </p:grpSpPr>
        <p:sp>
          <p:nvSpPr>
            <p:cNvPr id="14" name="Freeform: Shape 13">
              <a:extLst>
                <a:ext uri="{FF2B5EF4-FFF2-40B4-BE49-F238E27FC236}">
                  <a16:creationId xmlns:a16="http://schemas.microsoft.com/office/drawing/2014/main" id="{BB027EC7-3252-48A2-A7A4-1741F72E47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4EBC51E4-7477-4290-BBD0-18AD942C36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737671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C041430-15F1-CB49-D12E-B9A38E2DE3B6}"/>
              </a:ext>
            </a:extLst>
          </p:cNvPr>
          <p:cNvSpPr>
            <a:spLocks noGrp="1"/>
          </p:cNvSpPr>
          <p:nvPr>
            <p:ph type="title" idx="4294967295"/>
          </p:nvPr>
        </p:nvSpPr>
        <p:spPr>
          <a:xfrm>
            <a:off x="0" y="-1325563"/>
            <a:ext cx="7886700" cy="1325563"/>
          </a:xfrm>
        </p:spPr>
        <p:txBody>
          <a:bodyPr vert="horz" lIns="91440" tIns="45720" rIns="91440" bIns="45720" rtlCol="0" anchor="b">
            <a:normAutofit/>
          </a:bodyPr>
          <a:lstStyle/>
          <a:p>
            <a:r>
              <a:rPr lang="en-US" dirty="0"/>
              <a:t>The Timeline of AI Development</a:t>
            </a:r>
          </a:p>
        </p:txBody>
      </p:sp>
      <p:sp>
        <p:nvSpPr>
          <p:cNvPr id="4" name="AutoShape 2">
            <a:extLst>
              <a:ext uri="{FF2B5EF4-FFF2-40B4-BE49-F238E27FC236}">
                <a16:creationId xmlns:a16="http://schemas.microsoft.com/office/drawing/2014/main" id="{011284A3-47DB-4E45-9399-2C392DC95843}"/>
              </a:ext>
              <a:ext uri="{C183D7F6-B498-43B3-948B-1728B52AA6E4}">
                <adec:decorative xmlns:adec="http://schemas.microsoft.com/office/drawing/2017/decorative" val="1"/>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100" name="Picture 4" descr="The timeline of AI from first mechanical computers to Ggenerative AI.">
            <a:extLst>
              <a:ext uri="{FF2B5EF4-FFF2-40B4-BE49-F238E27FC236}">
                <a16:creationId xmlns:a16="http://schemas.microsoft.com/office/drawing/2014/main" id="{B8AA1387-679B-49E7-A37A-662D4981DC1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8581" y="0"/>
            <a:ext cx="6987599" cy="561399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B6378B4-03BF-44BD-8450-3CD272657FCE}"/>
              </a:ext>
              <a:ext uri="{C183D7F6-B498-43B3-948B-1728B52AA6E4}">
                <adec:decorative xmlns:adec="http://schemas.microsoft.com/office/drawing/2017/decorative" val="1"/>
              </a:ext>
            </a:extLst>
          </p:cNvPr>
          <p:cNvSpPr txBox="1"/>
          <p:nvPr/>
        </p:nvSpPr>
        <p:spPr>
          <a:xfrm>
            <a:off x="3312961" y="6571579"/>
            <a:ext cx="5711820" cy="261610"/>
          </a:xfrm>
          <a:prstGeom prst="rect">
            <a:avLst/>
          </a:prstGeom>
          <a:noFill/>
        </p:spPr>
        <p:txBody>
          <a:bodyPr wrap="none" rtlCol="0">
            <a:spAutoFit/>
          </a:bodyPr>
          <a:lstStyle/>
          <a:p>
            <a:r>
              <a:rPr lang="en-US" sz="1100" dirty="0"/>
              <a:t>Source: </a:t>
            </a:r>
            <a:r>
              <a:rPr lang="en-US" sz="1100" dirty="0">
                <a:hlinkClick r:id="rId3"/>
              </a:rPr>
              <a:t>https://qbi.uq.edu.au/brain/intelligent-machines/history-artificial-intelligence</a:t>
            </a:r>
            <a:r>
              <a:rPr lang="en-US" sz="1100" dirty="0"/>
              <a:t> + additions</a:t>
            </a:r>
          </a:p>
        </p:txBody>
      </p:sp>
      <p:sp>
        <p:nvSpPr>
          <p:cNvPr id="8" name="Rectangle 7">
            <a:extLst>
              <a:ext uri="{FF2B5EF4-FFF2-40B4-BE49-F238E27FC236}">
                <a16:creationId xmlns:a16="http://schemas.microsoft.com/office/drawing/2014/main" id="{C7620384-44A7-1A64-1236-262B91A7CD21}"/>
              </a:ext>
              <a:ext uri="{C183D7F6-B498-43B3-948B-1728B52AA6E4}">
                <adec:decorative xmlns:adec="http://schemas.microsoft.com/office/drawing/2017/decorative" val="1"/>
              </a:ext>
            </a:extLst>
          </p:cNvPr>
          <p:cNvSpPr/>
          <p:nvPr/>
        </p:nvSpPr>
        <p:spPr>
          <a:xfrm>
            <a:off x="5932386" y="4917114"/>
            <a:ext cx="1198467" cy="79533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7BCD33F-3055-7CE8-716C-F0439E5A1B3D}"/>
              </a:ext>
              <a:ext uri="{C183D7F6-B498-43B3-948B-1728B52AA6E4}">
                <adec:decorative xmlns:adec="http://schemas.microsoft.com/office/drawing/2017/decorative" val="1"/>
              </a:ext>
            </a:extLst>
          </p:cNvPr>
          <p:cNvSpPr/>
          <p:nvPr/>
        </p:nvSpPr>
        <p:spPr>
          <a:xfrm>
            <a:off x="6648047" y="4419828"/>
            <a:ext cx="1198467" cy="79533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AFE991F4-60E0-0233-1254-B5BC08842CA8}"/>
              </a:ext>
              <a:ext uri="{C183D7F6-B498-43B3-948B-1728B52AA6E4}">
                <adec:decorative xmlns:adec="http://schemas.microsoft.com/office/drawing/2017/decorative" val="1"/>
              </a:ext>
            </a:extLst>
          </p:cNvPr>
          <p:cNvCxnSpPr>
            <a:cxnSpLocks/>
          </p:cNvCxnSpPr>
          <p:nvPr/>
        </p:nvCxnSpPr>
        <p:spPr>
          <a:xfrm>
            <a:off x="6033033" y="4889283"/>
            <a:ext cx="2820888" cy="0"/>
          </a:xfrm>
          <a:prstGeom prst="straightConnector1">
            <a:avLst/>
          </a:prstGeom>
          <a:ln w="38100">
            <a:solidFill>
              <a:srgbClr val="5CC0D4"/>
            </a:solidFill>
            <a:headEnd type="none" w="med" len="med"/>
            <a:tailEnd type="triangle" w="med" len="med"/>
          </a:ln>
        </p:spPr>
        <p:style>
          <a:lnRef idx="3">
            <a:schemeClr val="accent5"/>
          </a:lnRef>
          <a:fillRef idx="0">
            <a:schemeClr val="accent5"/>
          </a:fillRef>
          <a:effectRef idx="2">
            <a:schemeClr val="accent5"/>
          </a:effectRef>
          <a:fontRef idx="minor">
            <a:schemeClr val="tx1"/>
          </a:fontRef>
        </p:style>
      </p:cxnSp>
      <p:sp>
        <p:nvSpPr>
          <p:cNvPr id="7" name="TextBox 6">
            <a:extLst>
              <a:ext uri="{FF2B5EF4-FFF2-40B4-BE49-F238E27FC236}">
                <a16:creationId xmlns:a16="http://schemas.microsoft.com/office/drawing/2014/main" id="{8C15E1F4-4D0A-562C-0F36-41E5743B2F2D}"/>
              </a:ext>
              <a:ext uri="{C183D7F6-B498-43B3-948B-1728B52AA6E4}">
                <adec:decorative xmlns:adec="http://schemas.microsoft.com/office/drawing/2017/decorative" val="0"/>
              </a:ext>
            </a:extLst>
          </p:cNvPr>
          <p:cNvSpPr txBox="1"/>
          <p:nvPr/>
        </p:nvSpPr>
        <p:spPr>
          <a:xfrm>
            <a:off x="1899733" y="5715000"/>
            <a:ext cx="2015018" cy="861774"/>
          </a:xfrm>
          <a:prstGeom prst="rect">
            <a:avLst/>
          </a:prstGeom>
          <a:noFill/>
        </p:spPr>
        <p:txBody>
          <a:bodyPr wrap="square" rtlCol="0">
            <a:spAutoFit/>
          </a:bodyPr>
          <a:lstStyle/>
          <a:p>
            <a:r>
              <a:rPr lang="en-US" sz="1000" dirty="0"/>
              <a:t>Deep Learning Revolution  (learning layered artificial neural networks) starts fueled by NVIDIA GPUs.  enables leaps in image processing and speech recognition.</a:t>
            </a:r>
          </a:p>
        </p:txBody>
      </p:sp>
      <p:sp>
        <p:nvSpPr>
          <p:cNvPr id="19" name="TextBox 18">
            <a:extLst>
              <a:ext uri="{FF2B5EF4-FFF2-40B4-BE49-F238E27FC236}">
                <a16:creationId xmlns:a16="http://schemas.microsoft.com/office/drawing/2014/main" id="{1581DE04-DF51-67D0-7E11-2C1FE15F7863}"/>
              </a:ext>
              <a:ext uri="{C183D7F6-B498-43B3-948B-1728B52AA6E4}">
                <adec:decorative xmlns:adec="http://schemas.microsoft.com/office/drawing/2017/decorative" val="0"/>
              </a:ext>
            </a:extLst>
          </p:cNvPr>
          <p:cNvSpPr txBox="1"/>
          <p:nvPr/>
        </p:nvSpPr>
        <p:spPr>
          <a:xfrm rot="16200000">
            <a:off x="6032610" y="4480216"/>
            <a:ext cx="600163" cy="307777"/>
          </a:xfrm>
          <a:prstGeom prst="rect">
            <a:avLst/>
          </a:prstGeom>
          <a:noFill/>
        </p:spPr>
        <p:txBody>
          <a:bodyPr wrap="square" rtlCol="0">
            <a:spAutoFit/>
          </a:bodyPr>
          <a:lstStyle/>
          <a:p>
            <a:r>
              <a:rPr lang="en-US" sz="1400" b="1" dirty="0">
                <a:solidFill>
                  <a:srgbClr val="5CC0D4"/>
                </a:solidFill>
                <a:latin typeface="Calibri" panose="020F0502020204030204" pitchFamily="34" charset="0"/>
                <a:cs typeface="Calibri" panose="020F0502020204030204" pitchFamily="34" charset="0"/>
              </a:rPr>
              <a:t>2017</a:t>
            </a:r>
          </a:p>
        </p:txBody>
      </p:sp>
      <p:sp>
        <p:nvSpPr>
          <p:cNvPr id="18" name="TextBox 17">
            <a:extLst>
              <a:ext uri="{FF2B5EF4-FFF2-40B4-BE49-F238E27FC236}">
                <a16:creationId xmlns:a16="http://schemas.microsoft.com/office/drawing/2014/main" id="{E41005D7-2B4F-FDEB-7546-A44E42BFA8E8}"/>
              </a:ext>
              <a:ext uri="{C183D7F6-B498-43B3-948B-1728B52AA6E4}">
                <adec:decorative xmlns:adec="http://schemas.microsoft.com/office/drawing/2017/decorative" val="0"/>
              </a:ext>
            </a:extLst>
          </p:cNvPr>
          <p:cNvSpPr txBox="1"/>
          <p:nvPr/>
        </p:nvSpPr>
        <p:spPr>
          <a:xfrm>
            <a:off x="6299459" y="4898213"/>
            <a:ext cx="952608" cy="861774"/>
          </a:xfrm>
          <a:prstGeom prst="rect">
            <a:avLst/>
          </a:prstGeom>
          <a:noFill/>
        </p:spPr>
        <p:txBody>
          <a:bodyPr wrap="square" rtlCol="0">
            <a:spAutoFit/>
          </a:bodyPr>
          <a:lstStyle/>
          <a:p>
            <a:r>
              <a:rPr lang="en-US" sz="1000" dirty="0"/>
              <a:t>Transformer architecture and large language models LLMs</a:t>
            </a:r>
          </a:p>
        </p:txBody>
      </p:sp>
      <p:sp>
        <p:nvSpPr>
          <p:cNvPr id="13" name="TextBox 12">
            <a:extLst>
              <a:ext uri="{FF2B5EF4-FFF2-40B4-BE49-F238E27FC236}">
                <a16:creationId xmlns:a16="http://schemas.microsoft.com/office/drawing/2014/main" id="{2141B2AF-B71B-A7BE-6FDD-4D30166BD450}"/>
              </a:ext>
              <a:ext uri="{C183D7F6-B498-43B3-948B-1728B52AA6E4}">
                <adec:decorative xmlns:adec="http://schemas.microsoft.com/office/drawing/2017/decorative" val="0"/>
              </a:ext>
            </a:extLst>
          </p:cNvPr>
          <p:cNvSpPr txBox="1"/>
          <p:nvPr/>
        </p:nvSpPr>
        <p:spPr>
          <a:xfrm rot="16200000">
            <a:off x="7254397" y="4471286"/>
            <a:ext cx="600163" cy="307777"/>
          </a:xfrm>
          <a:prstGeom prst="rect">
            <a:avLst/>
          </a:prstGeom>
          <a:noFill/>
        </p:spPr>
        <p:txBody>
          <a:bodyPr wrap="square" rtlCol="0">
            <a:spAutoFit/>
          </a:bodyPr>
          <a:lstStyle/>
          <a:p>
            <a:r>
              <a:rPr lang="en-US" sz="1400" b="1" dirty="0">
                <a:solidFill>
                  <a:srgbClr val="5CC0D4"/>
                </a:solidFill>
                <a:latin typeface="Calibri" panose="020F0502020204030204" pitchFamily="34" charset="0"/>
                <a:cs typeface="Calibri" panose="020F0502020204030204" pitchFamily="34" charset="0"/>
              </a:rPr>
              <a:t>2022</a:t>
            </a:r>
            <a:endParaRPr lang="en-US" b="1" dirty="0">
              <a:solidFill>
                <a:srgbClr val="5CC0D4"/>
              </a:solidFill>
              <a:latin typeface="Calibri" panose="020F0502020204030204" pitchFamily="34" charset="0"/>
              <a:cs typeface="Calibri" panose="020F0502020204030204" pitchFamily="34" charset="0"/>
            </a:endParaRPr>
          </a:p>
        </p:txBody>
      </p:sp>
      <p:sp>
        <p:nvSpPr>
          <p:cNvPr id="17" name="TextBox 16">
            <a:extLst>
              <a:ext uri="{FF2B5EF4-FFF2-40B4-BE49-F238E27FC236}">
                <a16:creationId xmlns:a16="http://schemas.microsoft.com/office/drawing/2014/main" id="{A9E1EA6F-E8D2-3C63-5EF5-144FC5A9650A}"/>
              </a:ext>
              <a:ext uri="{C183D7F6-B498-43B3-948B-1728B52AA6E4}">
                <adec:decorative xmlns:adec="http://schemas.microsoft.com/office/drawing/2017/decorative" val="0"/>
              </a:ext>
            </a:extLst>
          </p:cNvPr>
          <p:cNvSpPr txBox="1"/>
          <p:nvPr/>
        </p:nvSpPr>
        <p:spPr>
          <a:xfrm>
            <a:off x="7584666" y="4928991"/>
            <a:ext cx="1193331" cy="861774"/>
          </a:xfrm>
          <a:prstGeom prst="rect">
            <a:avLst/>
          </a:prstGeom>
          <a:noFill/>
        </p:spPr>
        <p:txBody>
          <a:bodyPr wrap="square" rtlCol="0">
            <a:spAutoFit/>
          </a:bodyPr>
          <a:lstStyle/>
          <a:p>
            <a:r>
              <a:rPr lang="en-US" sz="1000" dirty="0"/>
              <a:t>Generative AI models:</a:t>
            </a:r>
          </a:p>
          <a:p>
            <a:pPr marL="171450" indent="-171450">
              <a:buFont typeface="Arial" panose="020B0604020202020204" pitchFamily="34" charset="0"/>
              <a:buChar char="•"/>
            </a:pPr>
            <a:r>
              <a:rPr lang="en-US" sz="1000" dirty="0"/>
              <a:t>DALL-E</a:t>
            </a:r>
          </a:p>
          <a:p>
            <a:pPr marL="171450" indent="-171450">
              <a:buFont typeface="Arial" panose="020B0604020202020204" pitchFamily="34" charset="0"/>
              <a:buChar char="•"/>
            </a:pPr>
            <a:r>
              <a:rPr lang="en-US" sz="1000" dirty="0" err="1"/>
              <a:t>ChatGPT</a:t>
            </a:r>
            <a:r>
              <a:rPr lang="en-US" sz="1000" dirty="0"/>
              <a:t>, Bard</a:t>
            </a:r>
          </a:p>
          <a:p>
            <a:pPr marL="171450" indent="-171450">
              <a:buFont typeface="Arial" panose="020B0604020202020204" pitchFamily="34" charset="0"/>
              <a:buChar char="•"/>
            </a:pPr>
            <a:r>
              <a:rPr lang="en-US" sz="1000" dirty="0"/>
              <a:t>…</a:t>
            </a:r>
          </a:p>
        </p:txBody>
      </p:sp>
      <p:cxnSp>
        <p:nvCxnSpPr>
          <p:cNvPr id="23" name="Straight Arrow Connector 22">
            <a:extLst>
              <a:ext uri="{FF2B5EF4-FFF2-40B4-BE49-F238E27FC236}">
                <a16:creationId xmlns:a16="http://schemas.microsoft.com/office/drawing/2014/main" id="{85EBC6CC-BEA2-E0A0-9671-5198184C1B66}"/>
              </a:ext>
              <a:ext uri="{C183D7F6-B498-43B3-948B-1728B52AA6E4}">
                <adec:decorative xmlns:adec="http://schemas.microsoft.com/office/drawing/2017/decorative" val="1"/>
              </a:ext>
            </a:extLst>
          </p:cNvPr>
          <p:cNvCxnSpPr>
            <a:cxnSpLocks/>
          </p:cNvCxnSpPr>
          <p:nvPr/>
        </p:nvCxnSpPr>
        <p:spPr>
          <a:xfrm>
            <a:off x="7584665" y="4886251"/>
            <a:ext cx="0" cy="544412"/>
          </a:xfrm>
          <a:prstGeom prst="straightConnector1">
            <a:avLst/>
          </a:prstGeom>
          <a:ln w="38100">
            <a:solidFill>
              <a:srgbClr val="5CC0D4"/>
            </a:solidFill>
            <a:headEnd type="none" w="med" len="med"/>
            <a:tailEnd type="none" w="med" len="med"/>
          </a:ln>
        </p:spPr>
        <p:style>
          <a:lnRef idx="3">
            <a:schemeClr val="accent5"/>
          </a:lnRef>
          <a:fillRef idx="0">
            <a:schemeClr val="accent5"/>
          </a:fillRef>
          <a:effectRef idx="2">
            <a:schemeClr val="accent5"/>
          </a:effectRef>
          <a:fontRef idx="minor">
            <a:schemeClr val="tx1"/>
          </a:fontRef>
        </p:style>
      </p:cxnSp>
      <p:sp>
        <p:nvSpPr>
          <p:cNvPr id="27" name="Rectangle 26">
            <a:extLst>
              <a:ext uri="{FF2B5EF4-FFF2-40B4-BE49-F238E27FC236}">
                <a16:creationId xmlns:a16="http://schemas.microsoft.com/office/drawing/2014/main" id="{9D729B0B-22BD-B621-0997-111490E8C9C6}"/>
              </a:ext>
              <a:ext uri="{C183D7F6-B498-43B3-948B-1728B52AA6E4}">
                <adec:decorative xmlns:adec="http://schemas.microsoft.com/office/drawing/2017/decorative" val="1"/>
              </a:ext>
            </a:extLst>
          </p:cNvPr>
          <p:cNvSpPr/>
          <p:nvPr/>
        </p:nvSpPr>
        <p:spPr>
          <a:xfrm>
            <a:off x="2209800" y="838200"/>
            <a:ext cx="914400" cy="152400"/>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8" name="Rectangle 27">
            <a:extLst>
              <a:ext uri="{FF2B5EF4-FFF2-40B4-BE49-F238E27FC236}">
                <a16:creationId xmlns:a16="http://schemas.microsoft.com/office/drawing/2014/main" id="{F63DD0B0-6722-5812-B80F-B0C583BE163E}"/>
              </a:ext>
              <a:ext uri="{C183D7F6-B498-43B3-948B-1728B52AA6E4}">
                <adec:decorative xmlns:adec="http://schemas.microsoft.com/office/drawing/2017/decorative" val="1"/>
              </a:ext>
            </a:extLst>
          </p:cNvPr>
          <p:cNvSpPr/>
          <p:nvPr/>
        </p:nvSpPr>
        <p:spPr>
          <a:xfrm>
            <a:off x="6018022" y="838200"/>
            <a:ext cx="526388" cy="277087"/>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9" name="Rectangle 28">
            <a:extLst>
              <a:ext uri="{FF2B5EF4-FFF2-40B4-BE49-F238E27FC236}">
                <a16:creationId xmlns:a16="http://schemas.microsoft.com/office/drawing/2014/main" id="{92B375D2-6C66-14EC-F5FF-A9D3F87D3629}"/>
              </a:ext>
              <a:ext uri="{C183D7F6-B498-43B3-948B-1728B52AA6E4}">
                <adec:decorative xmlns:adec="http://schemas.microsoft.com/office/drawing/2017/decorative" val="1"/>
              </a:ext>
            </a:extLst>
          </p:cNvPr>
          <p:cNvSpPr/>
          <p:nvPr/>
        </p:nvSpPr>
        <p:spPr>
          <a:xfrm>
            <a:off x="5471229" y="3219450"/>
            <a:ext cx="381000" cy="133350"/>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30" name="Rectangle 29">
            <a:extLst>
              <a:ext uri="{FF2B5EF4-FFF2-40B4-BE49-F238E27FC236}">
                <a16:creationId xmlns:a16="http://schemas.microsoft.com/office/drawing/2014/main" id="{697A3868-09F6-35AB-768E-8CF21EC0707C}"/>
              </a:ext>
              <a:ext uri="{C183D7F6-B498-43B3-948B-1728B52AA6E4}">
                <adec:decorative xmlns:adec="http://schemas.microsoft.com/office/drawing/2017/decorative" val="1"/>
              </a:ext>
            </a:extLst>
          </p:cNvPr>
          <p:cNvSpPr/>
          <p:nvPr/>
        </p:nvSpPr>
        <p:spPr>
          <a:xfrm>
            <a:off x="1188686" y="3152775"/>
            <a:ext cx="563914" cy="133350"/>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cxnSp>
        <p:nvCxnSpPr>
          <p:cNvPr id="34" name="Straight Arrow Connector 33">
            <a:extLst>
              <a:ext uri="{FF2B5EF4-FFF2-40B4-BE49-F238E27FC236}">
                <a16:creationId xmlns:a16="http://schemas.microsoft.com/office/drawing/2014/main" id="{3C176792-DA24-2940-FD6F-58D7D04A0CCD}"/>
              </a:ext>
              <a:ext uri="{C183D7F6-B498-43B3-948B-1728B52AA6E4}">
                <adec:decorative xmlns:adec="http://schemas.microsoft.com/office/drawing/2017/decorative" val="1"/>
              </a:ext>
            </a:extLst>
          </p:cNvPr>
          <p:cNvCxnSpPr>
            <a:cxnSpLocks/>
          </p:cNvCxnSpPr>
          <p:nvPr/>
        </p:nvCxnSpPr>
        <p:spPr>
          <a:xfrm>
            <a:off x="6296227" y="4889283"/>
            <a:ext cx="0" cy="544412"/>
          </a:xfrm>
          <a:prstGeom prst="straightConnector1">
            <a:avLst/>
          </a:prstGeom>
          <a:ln w="38100">
            <a:solidFill>
              <a:srgbClr val="5CC0D4"/>
            </a:solidFill>
            <a:headEnd type="none" w="med" len="med"/>
            <a:tailEnd type="none" w="med" len="med"/>
          </a:ln>
        </p:spPr>
        <p:style>
          <a:lnRef idx="3">
            <a:schemeClr val="accent5"/>
          </a:lnRef>
          <a:fillRef idx="0">
            <a:schemeClr val="accent5"/>
          </a:fillRef>
          <a:effectRef idx="2">
            <a:schemeClr val="accent5"/>
          </a:effectRef>
          <a:fontRef idx="minor">
            <a:schemeClr val="tx1"/>
          </a:fontRef>
        </p:style>
      </p:cxnSp>
      <p:sp>
        <p:nvSpPr>
          <p:cNvPr id="35" name="Rectangle 34">
            <a:extLst>
              <a:ext uri="{FF2B5EF4-FFF2-40B4-BE49-F238E27FC236}">
                <a16:creationId xmlns:a16="http://schemas.microsoft.com/office/drawing/2014/main" id="{EB078DB0-8A79-7626-9DE9-751238C7BE33}"/>
              </a:ext>
              <a:ext uri="{C183D7F6-B498-43B3-948B-1728B52AA6E4}">
                <adec:decorative xmlns:adec="http://schemas.microsoft.com/office/drawing/2017/decorative" val="1"/>
              </a:ext>
            </a:extLst>
          </p:cNvPr>
          <p:cNvSpPr/>
          <p:nvPr/>
        </p:nvSpPr>
        <p:spPr>
          <a:xfrm>
            <a:off x="1954090" y="5763120"/>
            <a:ext cx="816563" cy="180480"/>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pic>
        <p:nvPicPr>
          <p:cNvPr id="1028" name="Picture 4">
            <a:extLst>
              <a:ext uri="{FF2B5EF4-FFF2-40B4-BE49-F238E27FC236}">
                <a16:creationId xmlns:a16="http://schemas.microsoft.com/office/drawing/2014/main" id="{8D1BD011-AB87-D760-0664-E3067C375B42}"/>
              </a:ext>
              <a:ext uri="{C183D7F6-B498-43B3-948B-1728B52AA6E4}">
                <adec:decorative xmlns:adec="http://schemas.microsoft.com/office/drawing/2017/decorative" val="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19448" y="6099727"/>
            <a:ext cx="720026" cy="423917"/>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40" name="TextBox 39">
            <a:extLst>
              <a:ext uri="{FF2B5EF4-FFF2-40B4-BE49-F238E27FC236}">
                <a16:creationId xmlns:a16="http://schemas.microsoft.com/office/drawing/2014/main" id="{3D35CDAC-95A8-97B7-F995-8916F927FF8A}"/>
              </a:ext>
              <a:ext uri="{C183D7F6-B498-43B3-948B-1728B52AA6E4}">
                <adec:decorative xmlns:adec="http://schemas.microsoft.com/office/drawing/2017/decorative" val="1"/>
              </a:ext>
            </a:extLst>
          </p:cNvPr>
          <p:cNvSpPr txBox="1"/>
          <p:nvPr/>
        </p:nvSpPr>
        <p:spPr>
          <a:xfrm rot="16200000">
            <a:off x="4118032" y="4496000"/>
            <a:ext cx="600163" cy="307777"/>
          </a:xfrm>
          <a:prstGeom prst="rect">
            <a:avLst/>
          </a:prstGeom>
          <a:noFill/>
        </p:spPr>
        <p:txBody>
          <a:bodyPr wrap="square" rtlCol="0">
            <a:spAutoFit/>
          </a:bodyPr>
          <a:lstStyle/>
          <a:p>
            <a:r>
              <a:rPr lang="en-US" sz="1400" b="1" dirty="0">
                <a:solidFill>
                  <a:srgbClr val="5CC0D4"/>
                </a:solidFill>
                <a:latin typeface="Calibri" panose="020F0502020204030204" pitchFamily="34" charset="0"/>
                <a:cs typeface="Calibri" panose="020F0502020204030204" pitchFamily="34" charset="0"/>
              </a:rPr>
              <a:t>2015</a:t>
            </a:r>
          </a:p>
        </p:txBody>
      </p:sp>
      <p:cxnSp>
        <p:nvCxnSpPr>
          <p:cNvPr id="41" name="Straight Arrow Connector 40">
            <a:extLst>
              <a:ext uri="{FF2B5EF4-FFF2-40B4-BE49-F238E27FC236}">
                <a16:creationId xmlns:a16="http://schemas.microsoft.com/office/drawing/2014/main" id="{BDF6A578-CC3D-36FD-510F-338956C8B540}"/>
              </a:ext>
              <a:ext uri="{C183D7F6-B498-43B3-948B-1728B52AA6E4}">
                <adec:decorative xmlns:adec="http://schemas.microsoft.com/office/drawing/2017/decorative" val="1"/>
              </a:ext>
            </a:extLst>
          </p:cNvPr>
          <p:cNvCxnSpPr>
            <a:cxnSpLocks/>
          </p:cNvCxnSpPr>
          <p:nvPr/>
        </p:nvCxnSpPr>
        <p:spPr>
          <a:xfrm>
            <a:off x="4422945" y="5515928"/>
            <a:ext cx="0" cy="1007716"/>
          </a:xfrm>
          <a:prstGeom prst="straightConnector1">
            <a:avLst/>
          </a:prstGeom>
          <a:ln w="38100">
            <a:solidFill>
              <a:srgbClr val="5CC0D4"/>
            </a:solidFill>
            <a:headEnd type="none" w="med" len="med"/>
            <a:tailEnd type="none" w="med" len="med"/>
          </a:ln>
        </p:spPr>
        <p:style>
          <a:lnRef idx="3">
            <a:schemeClr val="accent5"/>
          </a:lnRef>
          <a:fillRef idx="0">
            <a:schemeClr val="accent5"/>
          </a:fillRef>
          <a:effectRef idx="2">
            <a:schemeClr val="accent5"/>
          </a:effectRef>
          <a:fontRef idx="minor">
            <a:schemeClr val="tx1"/>
          </a:fontRef>
        </p:style>
      </p:cxnSp>
      <p:cxnSp>
        <p:nvCxnSpPr>
          <p:cNvPr id="46" name="Straight Arrow Connector 45">
            <a:extLst>
              <a:ext uri="{FF2B5EF4-FFF2-40B4-BE49-F238E27FC236}">
                <a16:creationId xmlns:a16="http://schemas.microsoft.com/office/drawing/2014/main" id="{64234466-250D-80B9-3794-6411E73796F7}"/>
              </a:ext>
              <a:ext uri="{C183D7F6-B498-43B3-948B-1728B52AA6E4}">
                <adec:decorative xmlns:adec="http://schemas.microsoft.com/office/drawing/2017/decorative" val="1"/>
              </a:ext>
            </a:extLst>
          </p:cNvPr>
          <p:cNvCxnSpPr>
            <a:cxnSpLocks/>
          </p:cNvCxnSpPr>
          <p:nvPr/>
        </p:nvCxnSpPr>
        <p:spPr>
          <a:xfrm>
            <a:off x="1905000" y="5460621"/>
            <a:ext cx="0" cy="1063023"/>
          </a:xfrm>
          <a:prstGeom prst="straightConnector1">
            <a:avLst/>
          </a:prstGeom>
          <a:ln w="38100">
            <a:solidFill>
              <a:srgbClr val="5CC0D4"/>
            </a:solidFill>
            <a:headEnd type="none" w="med" len="med"/>
            <a:tailEnd type="none" w="med" len="med"/>
          </a:ln>
        </p:spPr>
        <p:style>
          <a:lnRef idx="3">
            <a:schemeClr val="accent5"/>
          </a:lnRef>
          <a:fillRef idx="0">
            <a:schemeClr val="accent5"/>
          </a:fillRef>
          <a:effectRef idx="2">
            <a:schemeClr val="accent5"/>
          </a:effectRef>
          <a:fontRef idx="minor">
            <a:schemeClr val="tx1"/>
          </a:fontRef>
        </p:style>
      </p:cxnSp>
      <p:pic>
        <p:nvPicPr>
          <p:cNvPr id="1030" name="Picture 6">
            <a:extLst>
              <a:ext uri="{FF2B5EF4-FFF2-40B4-BE49-F238E27FC236}">
                <a16:creationId xmlns:a16="http://schemas.microsoft.com/office/drawing/2014/main" id="{581BB29F-DB94-850D-43E9-DFDF706EA617}"/>
              </a:ext>
              <a:ext uri="{C183D7F6-B498-43B3-948B-1728B52AA6E4}">
                <adec:decorative xmlns:adec="http://schemas.microsoft.com/office/drawing/2017/decorative" val="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987820" y="5564255"/>
            <a:ext cx="782846" cy="149094"/>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92FEF6A6-3D53-5807-2C3B-1BB5B5D0EB2D}"/>
              </a:ext>
            </a:extLst>
          </p:cNvPr>
          <p:cNvGrpSpPr/>
          <p:nvPr/>
        </p:nvGrpSpPr>
        <p:grpSpPr>
          <a:xfrm>
            <a:off x="6824589" y="883988"/>
            <a:ext cx="1143000" cy="503976"/>
            <a:chOff x="6840290" y="857532"/>
            <a:chExt cx="1143000" cy="503976"/>
          </a:xfrm>
        </p:grpSpPr>
        <p:sp>
          <p:nvSpPr>
            <p:cNvPr id="50" name="TextBox 49">
              <a:extLst>
                <a:ext uri="{FF2B5EF4-FFF2-40B4-BE49-F238E27FC236}">
                  <a16:creationId xmlns:a16="http://schemas.microsoft.com/office/drawing/2014/main" id="{395CF2B9-54B0-6284-FE90-2C92B08F7768}"/>
                </a:ext>
                <a:ext uri="{C183D7F6-B498-43B3-948B-1728B52AA6E4}">
                  <adec:decorative xmlns:adec="http://schemas.microsoft.com/office/drawing/2017/decorative" val="1"/>
                </a:ext>
              </a:extLst>
            </p:cNvPr>
            <p:cNvSpPr txBox="1"/>
            <p:nvPr/>
          </p:nvSpPr>
          <p:spPr>
            <a:xfrm>
              <a:off x="6840290" y="857532"/>
              <a:ext cx="1143000" cy="369332"/>
            </a:xfrm>
            <a:prstGeom prst="rect">
              <a:avLst/>
            </a:prstGeom>
            <a:noFill/>
          </p:spPr>
          <p:txBody>
            <a:bodyPr wrap="square">
              <a:spAutoFit/>
            </a:bodyPr>
            <a:lstStyle/>
            <a:p>
              <a:r>
                <a:rPr lang="en-US" b="0" i="0" dirty="0">
                  <a:solidFill>
                    <a:srgbClr val="202122"/>
                  </a:solidFill>
                  <a:effectLst/>
                  <a:latin typeface="Calibri" panose="020F0502020204030204" pitchFamily="34" charset="0"/>
                </a:rPr>
                <a:t> </a:t>
              </a:r>
              <a:r>
                <a:rPr lang="en-US" sz="1400" b="1" dirty="0">
                  <a:solidFill>
                    <a:srgbClr val="5CC0D4"/>
                  </a:solidFill>
                  <a:latin typeface="Calibri" panose="020F0502020204030204" pitchFamily="34" charset="0"/>
                  <a:cs typeface="Calibri" panose="020F0502020204030204" pitchFamily="34" charset="0"/>
                </a:rPr>
                <a:t>1974-1980</a:t>
              </a:r>
            </a:p>
          </p:txBody>
        </p:sp>
        <p:sp>
          <p:nvSpPr>
            <p:cNvPr id="51" name="TextBox 50">
              <a:extLst>
                <a:ext uri="{FF2B5EF4-FFF2-40B4-BE49-F238E27FC236}">
                  <a16:creationId xmlns:a16="http://schemas.microsoft.com/office/drawing/2014/main" id="{65859210-A916-585E-DEEF-EF2D0566638D}"/>
                </a:ext>
                <a:ext uri="{C183D7F6-B498-43B3-948B-1728B52AA6E4}">
                  <adec:decorative xmlns:adec="http://schemas.microsoft.com/office/drawing/2017/decorative" val="1"/>
                </a:ext>
              </a:extLst>
            </p:cNvPr>
            <p:cNvSpPr txBox="1"/>
            <p:nvPr/>
          </p:nvSpPr>
          <p:spPr>
            <a:xfrm>
              <a:off x="6934742" y="1115287"/>
              <a:ext cx="952608" cy="246221"/>
            </a:xfrm>
            <a:prstGeom prst="rect">
              <a:avLst/>
            </a:prstGeom>
            <a:noFill/>
          </p:spPr>
          <p:txBody>
            <a:bodyPr wrap="square" rtlCol="0">
              <a:spAutoFit/>
            </a:bodyPr>
            <a:lstStyle/>
            <a:p>
              <a:r>
                <a:rPr lang="en-US" sz="1000" dirty="0"/>
                <a:t>First AI Winter</a:t>
              </a:r>
            </a:p>
          </p:txBody>
        </p:sp>
      </p:grpSp>
      <p:grpSp>
        <p:nvGrpSpPr>
          <p:cNvPr id="16" name="Group 15">
            <a:extLst>
              <a:ext uri="{FF2B5EF4-FFF2-40B4-BE49-F238E27FC236}">
                <a16:creationId xmlns:a16="http://schemas.microsoft.com/office/drawing/2014/main" id="{0C68A1B4-0744-D999-1B88-EDBA2E469F45}"/>
              </a:ext>
            </a:extLst>
          </p:cNvPr>
          <p:cNvGrpSpPr/>
          <p:nvPr/>
        </p:nvGrpSpPr>
        <p:grpSpPr>
          <a:xfrm>
            <a:off x="5943600" y="2010702"/>
            <a:ext cx="1212982" cy="819994"/>
            <a:chOff x="6995419" y="1559022"/>
            <a:chExt cx="1212982" cy="819994"/>
          </a:xfrm>
        </p:grpSpPr>
        <p:sp>
          <p:nvSpPr>
            <p:cNvPr id="52" name="TextBox 51">
              <a:extLst>
                <a:ext uri="{FF2B5EF4-FFF2-40B4-BE49-F238E27FC236}">
                  <a16:creationId xmlns:a16="http://schemas.microsoft.com/office/drawing/2014/main" id="{52D25F7D-9624-A834-29B0-3E25E381631A}"/>
                </a:ext>
                <a:ext uri="{C183D7F6-B498-43B3-948B-1728B52AA6E4}">
                  <adec:decorative xmlns:adec="http://schemas.microsoft.com/office/drawing/2017/decorative" val="1"/>
                </a:ext>
              </a:extLst>
            </p:cNvPr>
            <p:cNvSpPr txBox="1"/>
            <p:nvPr/>
          </p:nvSpPr>
          <p:spPr>
            <a:xfrm>
              <a:off x="6995419" y="1559022"/>
              <a:ext cx="1143000" cy="523220"/>
            </a:xfrm>
            <a:prstGeom prst="rect">
              <a:avLst/>
            </a:prstGeom>
            <a:noFill/>
          </p:spPr>
          <p:txBody>
            <a:bodyPr wrap="square">
              <a:spAutoFit/>
            </a:bodyPr>
            <a:lstStyle/>
            <a:p>
              <a:r>
                <a:rPr lang="en-US" sz="1400" b="1" dirty="0">
                  <a:solidFill>
                    <a:srgbClr val="5CC0D4"/>
                  </a:solidFill>
                  <a:latin typeface="Calibri" panose="020F0502020204030204" pitchFamily="34" charset="0"/>
                  <a:cs typeface="Calibri" panose="020F0502020204030204" pitchFamily="34" charset="0"/>
                </a:rPr>
                <a:t>1987-</a:t>
              </a:r>
              <a:br>
                <a:rPr lang="en-US" sz="1400" b="1" dirty="0">
                  <a:solidFill>
                    <a:srgbClr val="5CC0D4"/>
                  </a:solidFill>
                  <a:latin typeface="Calibri" panose="020F0502020204030204" pitchFamily="34" charset="0"/>
                  <a:cs typeface="Calibri" panose="020F0502020204030204" pitchFamily="34" charset="0"/>
                </a:rPr>
              </a:br>
              <a:r>
                <a:rPr lang="en-US" sz="1400" b="1" dirty="0">
                  <a:solidFill>
                    <a:srgbClr val="5CC0D4"/>
                  </a:solidFill>
                  <a:latin typeface="Calibri" panose="020F0502020204030204" pitchFamily="34" charset="0"/>
                  <a:cs typeface="Calibri" panose="020F0502020204030204" pitchFamily="34" charset="0"/>
                </a:rPr>
                <a:t>1993</a:t>
              </a:r>
            </a:p>
          </p:txBody>
        </p:sp>
        <p:sp>
          <p:nvSpPr>
            <p:cNvPr id="53" name="TextBox 52">
              <a:extLst>
                <a:ext uri="{FF2B5EF4-FFF2-40B4-BE49-F238E27FC236}">
                  <a16:creationId xmlns:a16="http://schemas.microsoft.com/office/drawing/2014/main" id="{C9D518F0-81D3-89FA-4C33-DA33C47775C4}"/>
                </a:ext>
                <a:ext uri="{C183D7F6-B498-43B3-948B-1728B52AA6E4}">
                  <adec:decorative xmlns:adec="http://schemas.microsoft.com/office/drawing/2017/decorative" val="1"/>
                </a:ext>
              </a:extLst>
            </p:cNvPr>
            <p:cNvSpPr txBox="1"/>
            <p:nvPr/>
          </p:nvSpPr>
          <p:spPr>
            <a:xfrm>
              <a:off x="7009934" y="1978906"/>
              <a:ext cx="1198467" cy="400110"/>
            </a:xfrm>
            <a:prstGeom prst="rect">
              <a:avLst/>
            </a:prstGeom>
            <a:noFill/>
          </p:spPr>
          <p:txBody>
            <a:bodyPr wrap="square" rtlCol="0">
              <a:spAutoFit/>
            </a:bodyPr>
            <a:lstStyle/>
            <a:p>
              <a:r>
                <a:rPr lang="en-US" sz="1000" dirty="0"/>
                <a:t>Second AI </a:t>
              </a:r>
              <a:br>
                <a:rPr lang="en-US" sz="1000" dirty="0"/>
              </a:br>
              <a:r>
                <a:rPr lang="en-US" sz="1000" dirty="0"/>
                <a:t>Winter</a:t>
              </a:r>
            </a:p>
          </p:txBody>
        </p:sp>
      </p:grpSp>
      <p:sp>
        <p:nvSpPr>
          <p:cNvPr id="54" name="Rectangle 53">
            <a:extLst>
              <a:ext uri="{FF2B5EF4-FFF2-40B4-BE49-F238E27FC236}">
                <a16:creationId xmlns:a16="http://schemas.microsoft.com/office/drawing/2014/main" id="{F01C1D97-FE73-4B19-E7F8-246B9B9B6C4F}"/>
              </a:ext>
              <a:ext uri="{C183D7F6-B498-43B3-948B-1728B52AA6E4}">
                <adec:decorative xmlns:adec="http://schemas.microsoft.com/office/drawing/2017/decorative" val="1"/>
              </a:ext>
            </a:extLst>
          </p:cNvPr>
          <p:cNvSpPr/>
          <p:nvPr/>
        </p:nvSpPr>
        <p:spPr>
          <a:xfrm>
            <a:off x="7631405" y="4955422"/>
            <a:ext cx="816563" cy="180480"/>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pic>
        <p:nvPicPr>
          <p:cNvPr id="3078" name="Picture 6">
            <a:extLst>
              <a:ext uri="{FF2B5EF4-FFF2-40B4-BE49-F238E27FC236}">
                <a16:creationId xmlns:a16="http://schemas.microsoft.com/office/drawing/2014/main" id="{0B60143D-E955-D7F1-002D-2BC76CC444E5}"/>
              </a:ext>
              <a:ext uri="{C183D7F6-B498-43B3-948B-1728B52AA6E4}">
                <adec:decorative xmlns:adec="http://schemas.microsoft.com/office/drawing/2017/decorative" val="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5744" y="6155259"/>
            <a:ext cx="1097443" cy="264384"/>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Arrow Connector 9">
            <a:extLst>
              <a:ext uri="{FF2B5EF4-FFF2-40B4-BE49-F238E27FC236}">
                <a16:creationId xmlns:a16="http://schemas.microsoft.com/office/drawing/2014/main" id="{AAF524EC-A651-8C0B-CC3E-09EE8DA1F9F8}"/>
              </a:ext>
              <a:ext uri="{C183D7F6-B498-43B3-948B-1728B52AA6E4}">
                <adec:decorative xmlns:adec="http://schemas.microsoft.com/office/drawing/2017/decorative" val="1"/>
              </a:ext>
            </a:extLst>
          </p:cNvPr>
          <p:cNvCxnSpPr>
            <a:cxnSpLocks/>
          </p:cNvCxnSpPr>
          <p:nvPr/>
        </p:nvCxnSpPr>
        <p:spPr>
          <a:xfrm>
            <a:off x="533400" y="4874245"/>
            <a:ext cx="0" cy="1697334"/>
          </a:xfrm>
          <a:prstGeom prst="straightConnector1">
            <a:avLst/>
          </a:prstGeom>
          <a:ln w="38100">
            <a:solidFill>
              <a:srgbClr val="5CC0D4"/>
            </a:solidFill>
            <a:headEnd type="none" w="med" len="med"/>
            <a:tailEnd type="none" w="med" len="med"/>
          </a:ln>
        </p:spPr>
        <p:style>
          <a:lnRef idx="3">
            <a:schemeClr val="accent5"/>
          </a:lnRef>
          <a:fillRef idx="0">
            <a:schemeClr val="accent5"/>
          </a:fillRef>
          <a:effectRef idx="2">
            <a:schemeClr val="accent5"/>
          </a:effectRef>
          <a:fontRef idx="minor">
            <a:schemeClr val="tx1"/>
          </a:fontRef>
        </p:style>
      </p:cxnSp>
      <p:sp>
        <p:nvSpPr>
          <p:cNvPr id="14" name="TextBox 13">
            <a:extLst>
              <a:ext uri="{FF2B5EF4-FFF2-40B4-BE49-F238E27FC236}">
                <a16:creationId xmlns:a16="http://schemas.microsoft.com/office/drawing/2014/main" id="{F11F3C1F-784F-C7AC-488F-58827953A71A}"/>
              </a:ext>
              <a:ext uri="{C183D7F6-B498-43B3-948B-1728B52AA6E4}">
                <adec:decorative xmlns:adec="http://schemas.microsoft.com/office/drawing/2017/decorative" val="1"/>
              </a:ext>
            </a:extLst>
          </p:cNvPr>
          <p:cNvSpPr txBox="1"/>
          <p:nvPr/>
        </p:nvSpPr>
        <p:spPr>
          <a:xfrm rot="16200000">
            <a:off x="233318" y="4461296"/>
            <a:ext cx="600163" cy="307777"/>
          </a:xfrm>
          <a:prstGeom prst="rect">
            <a:avLst/>
          </a:prstGeom>
          <a:noFill/>
        </p:spPr>
        <p:txBody>
          <a:bodyPr wrap="square" rtlCol="0">
            <a:spAutoFit/>
          </a:bodyPr>
          <a:lstStyle/>
          <a:p>
            <a:r>
              <a:rPr lang="en-US" sz="1400" b="1" dirty="0">
                <a:solidFill>
                  <a:srgbClr val="5CC0D4"/>
                </a:solidFill>
                <a:latin typeface="Calibri" panose="020F0502020204030204" pitchFamily="34" charset="0"/>
                <a:cs typeface="Calibri" panose="020F0502020204030204" pitchFamily="34" charset="0"/>
              </a:rPr>
              <a:t>2010</a:t>
            </a:r>
            <a:endParaRPr lang="en-US" b="1" dirty="0">
              <a:solidFill>
                <a:srgbClr val="5CC0D4"/>
              </a:solidFill>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742E7D22-D41C-92F6-9B6D-410F3819FBAA}"/>
              </a:ext>
              <a:ext uri="{C183D7F6-B498-43B3-948B-1728B52AA6E4}">
                <adec:decorative xmlns:adec="http://schemas.microsoft.com/office/drawing/2017/decorative" val="1"/>
              </a:ext>
            </a:extLst>
          </p:cNvPr>
          <p:cNvSpPr txBox="1"/>
          <p:nvPr/>
        </p:nvSpPr>
        <p:spPr>
          <a:xfrm>
            <a:off x="852001" y="6347895"/>
            <a:ext cx="1254899" cy="276999"/>
          </a:xfrm>
          <a:prstGeom prst="rect">
            <a:avLst/>
          </a:prstGeom>
          <a:noFill/>
        </p:spPr>
        <p:txBody>
          <a:bodyPr wrap="square" rtlCol="0">
            <a:spAutoFit/>
          </a:bodyPr>
          <a:lstStyle/>
          <a:p>
            <a:r>
              <a:rPr lang="en-US" sz="1200" dirty="0"/>
              <a:t>Now Google</a:t>
            </a:r>
          </a:p>
        </p:txBody>
      </p:sp>
      <p:sp>
        <p:nvSpPr>
          <p:cNvPr id="2" name="Rectangle 1">
            <a:extLst>
              <a:ext uri="{FF2B5EF4-FFF2-40B4-BE49-F238E27FC236}">
                <a16:creationId xmlns:a16="http://schemas.microsoft.com/office/drawing/2014/main" id="{C9D1EE7D-9285-0B2F-8261-9AC4166AF320}"/>
              </a:ext>
              <a:ext uri="{C183D7F6-B498-43B3-948B-1728B52AA6E4}">
                <adec:decorative xmlns:adec="http://schemas.microsoft.com/office/drawing/2017/decorative" val="1"/>
              </a:ext>
            </a:extLst>
          </p:cNvPr>
          <p:cNvSpPr/>
          <p:nvPr/>
        </p:nvSpPr>
        <p:spPr>
          <a:xfrm>
            <a:off x="4424291" y="685799"/>
            <a:ext cx="914400" cy="429487"/>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6" name="Rectangle 5">
            <a:extLst>
              <a:ext uri="{FF2B5EF4-FFF2-40B4-BE49-F238E27FC236}">
                <a16:creationId xmlns:a16="http://schemas.microsoft.com/office/drawing/2014/main" id="{551B9AA7-D7A5-B75D-9019-7AD2A4495EF1}"/>
              </a:ext>
              <a:ext uri="{C183D7F6-B498-43B3-948B-1728B52AA6E4}">
                <adec:decorative xmlns:adec="http://schemas.microsoft.com/office/drawing/2017/decorative" val="1"/>
              </a:ext>
            </a:extLst>
          </p:cNvPr>
          <p:cNvSpPr/>
          <p:nvPr/>
        </p:nvSpPr>
        <p:spPr>
          <a:xfrm>
            <a:off x="3566301" y="972977"/>
            <a:ext cx="526388" cy="246221"/>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grpSp>
        <p:nvGrpSpPr>
          <p:cNvPr id="20" name="Group 19">
            <a:extLst>
              <a:ext uri="{FF2B5EF4-FFF2-40B4-BE49-F238E27FC236}">
                <a16:creationId xmlns:a16="http://schemas.microsoft.com/office/drawing/2014/main" id="{4C8068F9-37CD-E94A-5F3A-F83D99E7CE2D}"/>
              </a:ext>
            </a:extLst>
          </p:cNvPr>
          <p:cNvGrpSpPr/>
          <p:nvPr/>
        </p:nvGrpSpPr>
        <p:grpSpPr>
          <a:xfrm>
            <a:off x="6848015" y="1356419"/>
            <a:ext cx="1310628" cy="1129836"/>
            <a:chOff x="6840290" y="1482627"/>
            <a:chExt cx="1310628" cy="1129836"/>
          </a:xfrm>
        </p:grpSpPr>
        <p:sp>
          <p:nvSpPr>
            <p:cNvPr id="21" name="TextBox 20">
              <a:extLst>
                <a:ext uri="{FF2B5EF4-FFF2-40B4-BE49-F238E27FC236}">
                  <a16:creationId xmlns:a16="http://schemas.microsoft.com/office/drawing/2014/main" id="{8F25E9CC-F6FC-2F73-61CE-DEE594D09015}"/>
                </a:ext>
                <a:ext uri="{C183D7F6-B498-43B3-948B-1728B52AA6E4}">
                  <adec:decorative xmlns:adec="http://schemas.microsoft.com/office/drawing/2017/decorative" val="1"/>
                </a:ext>
              </a:extLst>
            </p:cNvPr>
            <p:cNvSpPr txBox="1"/>
            <p:nvPr/>
          </p:nvSpPr>
          <p:spPr>
            <a:xfrm>
              <a:off x="6840290" y="1482627"/>
              <a:ext cx="1143000" cy="369332"/>
            </a:xfrm>
            <a:prstGeom prst="rect">
              <a:avLst/>
            </a:prstGeom>
            <a:noFill/>
          </p:spPr>
          <p:txBody>
            <a:bodyPr wrap="square">
              <a:spAutoFit/>
            </a:bodyPr>
            <a:lstStyle/>
            <a:p>
              <a:r>
                <a:rPr lang="en-US" b="0" i="0" dirty="0">
                  <a:solidFill>
                    <a:srgbClr val="202122"/>
                  </a:solidFill>
                  <a:effectLst/>
                  <a:latin typeface="Calibri" panose="020F0502020204030204" pitchFamily="34" charset="0"/>
                </a:rPr>
                <a:t> </a:t>
              </a:r>
              <a:r>
                <a:rPr lang="en-US" sz="1400" b="1" dirty="0">
                  <a:solidFill>
                    <a:srgbClr val="5CC0D4"/>
                  </a:solidFill>
                  <a:latin typeface="Calibri" panose="020F0502020204030204" pitchFamily="34" charset="0"/>
                  <a:cs typeface="Calibri" panose="020F0502020204030204" pitchFamily="34" charset="0"/>
                </a:rPr>
                <a:t>1989</a:t>
              </a:r>
            </a:p>
          </p:txBody>
        </p:sp>
        <p:sp>
          <p:nvSpPr>
            <p:cNvPr id="22" name="TextBox 21">
              <a:extLst>
                <a:ext uri="{FF2B5EF4-FFF2-40B4-BE49-F238E27FC236}">
                  <a16:creationId xmlns:a16="http://schemas.microsoft.com/office/drawing/2014/main" id="{923F24FB-61D6-2831-68C8-2B3357524AC0}"/>
                </a:ext>
                <a:ext uri="{C183D7F6-B498-43B3-948B-1728B52AA6E4}">
                  <adec:decorative xmlns:adec="http://schemas.microsoft.com/office/drawing/2017/decorative" val="1"/>
                </a:ext>
              </a:extLst>
            </p:cNvPr>
            <p:cNvSpPr txBox="1"/>
            <p:nvPr/>
          </p:nvSpPr>
          <p:spPr>
            <a:xfrm>
              <a:off x="6952451" y="1750689"/>
              <a:ext cx="1198467" cy="861774"/>
            </a:xfrm>
            <a:prstGeom prst="rect">
              <a:avLst/>
            </a:prstGeom>
            <a:noFill/>
          </p:spPr>
          <p:txBody>
            <a:bodyPr wrap="square" rtlCol="0">
              <a:spAutoFit/>
            </a:bodyPr>
            <a:lstStyle/>
            <a:p>
              <a:r>
                <a:rPr lang="en-US" sz="1000" dirty="0"/>
                <a:t>1989: Universal approximation theorem for artificial neural networks</a:t>
              </a:r>
            </a:p>
          </p:txBody>
        </p:sp>
      </p:grpSp>
      <p:cxnSp>
        <p:nvCxnSpPr>
          <p:cNvPr id="33" name="Straight Arrow Connector 32">
            <a:extLst>
              <a:ext uri="{FF2B5EF4-FFF2-40B4-BE49-F238E27FC236}">
                <a16:creationId xmlns:a16="http://schemas.microsoft.com/office/drawing/2014/main" id="{72B95BAA-817C-75D3-6C06-BFE7F40A696E}"/>
              </a:ext>
              <a:ext uri="{C183D7F6-B498-43B3-948B-1728B52AA6E4}">
                <adec:decorative xmlns:adec="http://schemas.microsoft.com/office/drawing/2017/decorative" val="1"/>
              </a:ext>
            </a:extLst>
          </p:cNvPr>
          <p:cNvCxnSpPr>
            <a:cxnSpLocks/>
          </p:cNvCxnSpPr>
          <p:nvPr/>
        </p:nvCxnSpPr>
        <p:spPr>
          <a:xfrm flipH="1">
            <a:off x="5959199" y="2033264"/>
            <a:ext cx="11214" cy="760925"/>
          </a:xfrm>
          <a:prstGeom prst="straightConnector1">
            <a:avLst/>
          </a:prstGeom>
          <a:ln w="38100">
            <a:solidFill>
              <a:srgbClr val="5CC0D4"/>
            </a:solidFill>
            <a:headEnd type="none" w="med" len="med"/>
            <a:tailEnd type="none" w="med" len="med"/>
          </a:ln>
        </p:spPr>
        <p:style>
          <a:lnRef idx="3">
            <a:schemeClr val="accent5"/>
          </a:lnRef>
          <a:fillRef idx="0">
            <a:schemeClr val="accent5"/>
          </a:fillRef>
          <a:effectRef idx="2">
            <a:schemeClr val="accent5"/>
          </a:effectRef>
          <a:fontRef idx="minor">
            <a:schemeClr val="tx1"/>
          </a:fontRef>
        </p:style>
      </p:cxnSp>
      <p:sp>
        <p:nvSpPr>
          <p:cNvPr id="38" name="Rectangle 37">
            <a:extLst>
              <a:ext uri="{FF2B5EF4-FFF2-40B4-BE49-F238E27FC236}">
                <a16:creationId xmlns:a16="http://schemas.microsoft.com/office/drawing/2014/main" id="{237DB29E-4030-168B-3C23-8F7B8F009255}"/>
              </a:ext>
              <a:ext uri="{C183D7F6-B498-43B3-948B-1728B52AA6E4}">
                <adec:decorative xmlns:adec="http://schemas.microsoft.com/office/drawing/2017/decorative" val="1"/>
              </a:ext>
            </a:extLst>
          </p:cNvPr>
          <p:cNvSpPr/>
          <p:nvPr/>
        </p:nvSpPr>
        <p:spPr>
          <a:xfrm>
            <a:off x="6291438" y="3039348"/>
            <a:ext cx="533151" cy="337086"/>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1237974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animBg="1"/>
      <p:bldP spid="30" grpId="0" animBg="1"/>
      <p:bldP spid="35" grpId="0" animBg="1"/>
      <p:bldP spid="54" grpId="0" animBg="1"/>
      <p:bldP spid="2" grpId="0" animBg="1"/>
      <p:bldP spid="6" grpId="0" animBg="1"/>
      <p:bldP spid="3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1F1272BB-CDE8-BD1E-CF97-51B038D73959}"/>
              </a:ext>
              <a:ext uri="{C183D7F6-B498-43B3-948B-1728B52AA6E4}">
                <adec:decorative xmlns:adec="http://schemas.microsoft.com/office/drawing/2017/decorative" val="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061" t="3876" r="2139" b="-1"/>
          <a:stretch/>
        </p:blipFill>
        <p:spPr bwMode="auto">
          <a:xfrm>
            <a:off x="20" y="10"/>
            <a:ext cx="6501364" cy="6857990"/>
          </a:xfrm>
          <a:prstGeom prst="rect">
            <a:avLst/>
          </a:prstGeom>
          <a:noFill/>
          <a:extLst>
            <a:ext uri="{909E8E84-426E-40DD-AFC4-6F175D3DCCD1}">
              <a14:hiddenFill xmlns:a14="http://schemas.microsoft.com/office/drawing/2010/main">
                <a:solidFill>
                  <a:srgbClr val="FFFFFF"/>
                </a:solidFill>
              </a14:hiddenFill>
            </a:ext>
          </a:extLst>
        </p:spPr>
      </p:pic>
      <p:sp>
        <p:nvSpPr>
          <p:cNvPr id="3081" name="Rectangle 3080">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826549" y="0"/>
            <a:ext cx="731745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296901" y="1161288"/>
            <a:ext cx="2578608" cy="1124712"/>
          </a:xfrm>
        </p:spPr>
        <p:txBody>
          <a:bodyPr anchor="b">
            <a:normAutofit/>
          </a:bodyPr>
          <a:lstStyle/>
          <a:p>
            <a:r>
              <a:rPr lang="en-US" sz="2400" dirty="0">
                <a:solidFill>
                  <a:schemeClr val="bg1"/>
                </a:solidFill>
              </a:rPr>
              <a:t>What accounts for recent successes in AI?</a:t>
            </a:r>
          </a:p>
        </p:txBody>
      </p:sp>
      <p:sp>
        <p:nvSpPr>
          <p:cNvPr id="3083" name="Rectangle 308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506356"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085" name="Rectangle 308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763" y="2443480"/>
            <a:ext cx="2414016"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6296901" y="2718054"/>
            <a:ext cx="2579179" cy="3207258"/>
          </a:xfrm>
        </p:spPr>
        <p:txBody>
          <a:bodyPr anchor="t">
            <a:normAutofit/>
          </a:bodyPr>
          <a:lstStyle/>
          <a:p>
            <a:r>
              <a:rPr lang="en-US" sz="1500" dirty="0">
                <a:solidFill>
                  <a:schemeClr val="bg1"/>
                </a:solidFill>
              </a:rPr>
              <a:t>Dominance of machine learning.</a:t>
            </a:r>
          </a:p>
          <a:p>
            <a:pPr>
              <a:buFont typeface="Arial" pitchFamily="34" charset="0"/>
              <a:buChar char="•"/>
            </a:pPr>
            <a:r>
              <a:rPr lang="en-US" sz="1500" dirty="0">
                <a:solidFill>
                  <a:schemeClr val="bg1"/>
                </a:solidFill>
              </a:rPr>
              <a:t>Faster computers and specialized hardware (GPUs).</a:t>
            </a:r>
          </a:p>
          <a:p>
            <a:r>
              <a:rPr lang="en-US" sz="1500" dirty="0">
                <a:solidFill>
                  <a:schemeClr val="bg1"/>
                </a:solidFill>
              </a:rPr>
              <a:t>Lots of data (the Internet, text, sensors) and storage (cloud)</a:t>
            </a:r>
          </a:p>
          <a:p>
            <a:pPr>
              <a:buFont typeface="Arial" pitchFamily="34" charset="0"/>
              <a:buChar char="•"/>
            </a:pPr>
            <a:r>
              <a:rPr lang="en-US" sz="1500" dirty="0">
                <a:solidFill>
                  <a:schemeClr val="bg1"/>
                </a:solidFill>
              </a:rPr>
              <a:t>New optimization methods (deep learning).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A828D4B-3260-9801-5A60-3E0616CCB243}"/>
              </a:ext>
            </a:extLst>
          </p:cNvPr>
          <p:cNvSpPr>
            <a:spLocks noGrp="1"/>
          </p:cNvSpPr>
          <p:nvPr>
            <p:ph type="title"/>
          </p:nvPr>
        </p:nvSpPr>
        <p:spPr/>
        <p:txBody>
          <a:bodyPr/>
          <a:lstStyle/>
          <a:p>
            <a:r>
              <a:rPr lang="en-US" dirty="0"/>
              <a:t>Agenda</a:t>
            </a:r>
          </a:p>
        </p:txBody>
      </p:sp>
      <p:graphicFrame>
        <p:nvGraphicFramePr>
          <p:cNvPr id="4" name="Content Placeholder 3" descr="This lecture is about:&#10;What is AI?&#10;The history of AI.&#10;AI today.&#10;And finally, about Ethics and Safety.">
            <a:extLst>
              <a:ext uri="{FF2B5EF4-FFF2-40B4-BE49-F238E27FC236}">
                <a16:creationId xmlns:a16="http://schemas.microsoft.com/office/drawing/2014/main" id="{AAEAB6F2-DD79-4218-9B7D-697B6DFFFAF5}"/>
              </a:ext>
            </a:extLst>
          </p:cNvPr>
          <p:cNvGraphicFramePr>
            <a:graphicFrameLocks noGrp="1"/>
          </p:cNvGraphicFramePr>
          <p:nvPr>
            <p:ph idx="1"/>
            <p:extLst>
              <p:ext uri="{D42A27DB-BD31-4B8C-83A1-F6EECF244321}">
                <p14:modId xmlns:p14="http://schemas.microsoft.com/office/powerpoint/2010/main" val="4152365874"/>
              </p:ext>
            </p:extLst>
          </p:nvPr>
        </p:nvGraphicFramePr>
        <p:xfrm>
          <a:off x="630959" y="1027909"/>
          <a:ext cx="7886700" cy="38131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1B851D21-EA66-742C-D0B7-14E6BAA7ACAF}"/>
              </a:ext>
            </a:extLst>
          </p:cNvPr>
          <p:cNvSpPr/>
          <p:nvPr/>
        </p:nvSpPr>
        <p:spPr>
          <a:xfrm>
            <a:off x="1866900" y="5181600"/>
            <a:ext cx="5410200" cy="830262"/>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sz="3200" dirty="0"/>
              <a:t>AI Ethics &amp; Safety</a:t>
            </a:r>
          </a:p>
        </p:txBody>
      </p:sp>
    </p:spTree>
    <p:extLst>
      <p:ext uri="{BB962C8B-B14F-4D97-AF65-F5344CB8AC3E}">
        <p14:creationId xmlns:p14="http://schemas.microsoft.com/office/powerpoint/2010/main" val="3431697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2600" y="321736"/>
            <a:ext cx="3852312" cy="1135737"/>
          </a:xfrm>
        </p:spPr>
        <p:txBody>
          <a:bodyPr>
            <a:normAutofit/>
          </a:bodyPr>
          <a:lstStyle/>
          <a:p>
            <a:r>
              <a:rPr lang="en-US" sz="3100"/>
              <a:t>“Moravec’s Paradox”</a:t>
            </a:r>
          </a:p>
        </p:txBody>
      </p:sp>
      <p:sp>
        <p:nvSpPr>
          <p:cNvPr id="3" name="Content Placeholder 2"/>
          <p:cNvSpPr>
            <a:spLocks noGrp="1"/>
          </p:cNvSpPr>
          <p:nvPr>
            <p:ph idx="1"/>
          </p:nvPr>
        </p:nvSpPr>
        <p:spPr>
          <a:xfrm>
            <a:off x="381000" y="1457471"/>
            <a:ext cx="4191000" cy="4719492"/>
          </a:xfrm>
        </p:spPr>
        <p:txBody>
          <a:bodyPr>
            <a:normAutofit/>
          </a:bodyPr>
          <a:lstStyle/>
          <a:p>
            <a:pPr marL="0" indent="0">
              <a:buNone/>
            </a:pPr>
            <a:r>
              <a:rPr lang="en-US" sz="1800" dirty="0"/>
              <a:t>Hans Moravec (1988): </a:t>
            </a:r>
            <a:r>
              <a:rPr lang="en-US" sz="1800" i="1" dirty="0"/>
              <a:t>“It is comparatively easy to make computers exhibit adult level performance on intelligence tests or playing checkers, and </a:t>
            </a:r>
            <a:r>
              <a:rPr lang="en-US" sz="1800" b="1" i="1" dirty="0"/>
              <a:t>difficult or impossible to give them the skills of a one-year-old when it comes to perception and mobility</a:t>
            </a:r>
            <a:r>
              <a:rPr lang="en-US" sz="1800" i="1" dirty="0"/>
              <a:t>.”</a:t>
            </a:r>
          </a:p>
          <a:p>
            <a:pPr marL="0" indent="0">
              <a:buNone/>
            </a:pPr>
            <a:endParaRPr lang="en-US" sz="1800" dirty="0"/>
          </a:p>
          <a:p>
            <a:pPr marL="0" indent="0">
              <a:buNone/>
            </a:pPr>
            <a:r>
              <a:rPr lang="en-US" sz="1800" dirty="0"/>
              <a:t>A teenager can learn how to drive in a few hours with very little input, but we still have no truly self-driving car.</a:t>
            </a:r>
          </a:p>
        </p:txBody>
      </p:sp>
      <p:pic>
        <p:nvPicPr>
          <p:cNvPr id="4" name="Picture 4">
            <a:extLst>
              <a:ext uri="{FF2B5EF4-FFF2-40B4-BE49-F238E27FC236}">
                <a16:creationId xmlns:a16="http://schemas.microsoft.com/office/drawing/2014/main" id="{6DBF3E84-DBBC-4E84-9EC9-66A5DB2E20E3}"/>
              </a:ext>
              <a:ext uri="{C183D7F6-B498-43B3-948B-1728B52AA6E4}">
                <adec:decorative xmlns:adec="http://schemas.microsoft.com/office/drawing/2017/decorative" val="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154" r="29026" b="-1"/>
          <a:stretch/>
        </p:blipFill>
        <p:spPr bwMode="auto">
          <a:xfrm>
            <a:off x="4809089" y="10"/>
            <a:ext cx="4334913" cy="685799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CCE2878-CA29-4578-B017-08092CEE3BEE}"/>
              </a:ext>
              <a:ext uri="{C183D7F6-B498-43B3-948B-1728B52AA6E4}">
                <adec:decorative xmlns:adec="http://schemas.microsoft.com/office/drawing/2017/decorative" val="1"/>
              </a:ext>
            </a:extLst>
          </p:cNvPr>
          <p:cNvSpPr/>
          <p:nvPr/>
        </p:nvSpPr>
        <p:spPr>
          <a:xfrm>
            <a:off x="4800602" y="6427115"/>
            <a:ext cx="3877713" cy="430887"/>
          </a:xfrm>
          <a:prstGeom prst="rect">
            <a:avLst/>
          </a:prstGeom>
        </p:spPr>
        <p:txBody>
          <a:bodyPr wrap="square">
            <a:spAutoFit/>
          </a:bodyPr>
          <a:lstStyle/>
          <a:p>
            <a:r>
              <a:rPr lang="en-US" sz="1050" dirty="0">
                <a:solidFill>
                  <a:schemeClr val="bg1"/>
                </a:solidFill>
                <a:hlinkClick r:id="rId4">
                  <a:extLst>
                    <a:ext uri="{A12FA001-AC4F-418D-AE19-62706E023703}">
                      <ahyp:hlinkClr xmlns:ahyp="http://schemas.microsoft.com/office/drawing/2018/hyperlinkcolor" val="tx"/>
                    </a:ext>
                  </a:extLst>
                </a:hlinkClick>
              </a:rPr>
              <a:t>https://www.newsweek.com/googles-new-two-legged-robot-future-warfare-429831</a:t>
            </a:r>
            <a:endParaRPr lang="en-US" sz="1050" dirty="0">
              <a:solidFill>
                <a:schemeClr val="bg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4072" y="629268"/>
            <a:ext cx="4939868" cy="1286160"/>
          </a:xfrm>
        </p:spPr>
        <p:txBody>
          <a:bodyPr anchor="b">
            <a:normAutofit fontScale="90000"/>
          </a:bodyPr>
          <a:lstStyle/>
          <a:p>
            <a:r>
              <a:rPr lang="en-US" dirty="0"/>
              <a:t>The AI Effect: </a:t>
            </a:r>
            <a:br>
              <a:rPr lang="en-US" dirty="0"/>
            </a:br>
            <a:r>
              <a:rPr lang="en-US" dirty="0"/>
              <a:t>AI gets no respect?</a:t>
            </a:r>
          </a:p>
        </p:txBody>
      </p:sp>
      <p:sp>
        <p:nvSpPr>
          <p:cNvPr id="3" name="Content Placeholder 2"/>
          <p:cNvSpPr>
            <a:spLocks noGrp="1"/>
          </p:cNvSpPr>
          <p:nvPr>
            <p:ph idx="1"/>
          </p:nvPr>
        </p:nvSpPr>
        <p:spPr>
          <a:xfrm>
            <a:off x="3724075" y="2438402"/>
            <a:ext cx="4939867" cy="3785419"/>
          </a:xfrm>
        </p:spPr>
        <p:txBody>
          <a:bodyPr>
            <a:normAutofit/>
          </a:bodyPr>
          <a:lstStyle/>
          <a:p>
            <a:pPr marL="0" indent="0">
              <a:buNone/>
            </a:pPr>
            <a:r>
              <a:rPr lang="en-US" sz="1600" dirty="0"/>
              <a:t>As soon as a machine gets good at performing some task, the task is no longer considered to require much intelligence. </a:t>
            </a:r>
          </a:p>
          <a:p>
            <a:pPr marL="0" indent="0">
              <a:buNone/>
            </a:pPr>
            <a:endParaRPr lang="en-US" sz="1600" dirty="0"/>
          </a:p>
          <a:p>
            <a:pPr>
              <a:buFont typeface="Arial" pitchFamily="34" charset="0"/>
              <a:buChar char="•"/>
            </a:pPr>
            <a:r>
              <a:rPr lang="en-US" sz="1600" dirty="0"/>
              <a:t>Calculating ability used to be prized – not anymore.</a:t>
            </a:r>
          </a:p>
          <a:p>
            <a:pPr>
              <a:buFont typeface="Arial" pitchFamily="34" charset="0"/>
              <a:buChar char="•"/>
            </a:pPr>
            <a:r>
              <a:rPr lang="en-US" sz="1600" dirty="0"/>
              <a:t>Chess was thought to require high intelligence – now computers play at a super-human level.</a:t>
            </a:r>
          </a:p>
          <a:p>
            <a:pPr>
              <a:buFont typeface="Arial" pitchFamily="34" charset="0"/>
              <a:buChar char="•"/>
            </a:pPr>
            <a:r>
              <a:rPr lang="en-US" sz="1600" dirty="0"/>
              <a:t>Learning once thought uniquely human - now machine learning is a well-developed discipline.</a:t>
            </a:r>
          </a:p>
          <a:p>
            <a:pPr>
              <a:buFont typeface="Arial" pitchFamily="34" charset="0"/>
              <a:buChar char="•"/>
            </a:pPr>
            <a:r>
              <a:rPr lang="en-US" sz="1600" dirty="0"/>
              <a:t>Art? “Even a monkey can do this!”</a:t>
            </a:r>
          </a:p>
        </p:txBody>
      </p:sp>
      <p:pic>
        <p:nvPicPr>
          <p:cNvPr id="1026" name="Picture 2" descr="Congo, the Late Chimpanzee Painter Whose Works Have Sold for ...">
            <a:extLst>
              <a:ext uri="{FF2B5EF4-FFF2-40B4-BE49-F238E27FC236}">
                <a16:creationId xmlns:a16="http://schemas.microsoft.com/office/drawing/2014/main" id="{A547E43F-7FA1-4385-A80C-22660F717F8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023" r="36533" b="-2"/>
          <a:stretch/>
        </p:blipFill>
        <p:spPr bwMode="auto">
          <a:xfrm>
            <a:off x="22" y="10"/>
            <a:ext cx="3476673" cy="6857990"/>
          </a:xfrm>
          <a:prstGeom prst="rect">
            <a:avLst/>
          </a:prstGeom>
          <a:noFill/>
          <a:effectLst/>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E741301-A0B1-4515-BEB2-EBBA657D46B3}"/>
              </a:ext>
            </a:extLst>
          </p:cNvPr>
          <p:cNvSpPr>
            <a:spLocks noGrp="1"/>
          </p:cNvSpPr>
          <p:nvPr>
            <p:ph type="title"/>
          </p:nvPr>
        </p:nvSpPr>
        <p:spPr>
          <a:xfrm>
            <a:off x="628649" y="4428000"/>
            <a:ext cx="4607719" cy="1400400"/>
          </a:xfrm>
        </p:spPr>
        <p:txBody>
          <a:bodyPr vert="horz" wrap="square" lIns="91440" tIns="45720" rIns="91440" bIns="45720" rtlCol="0" anchor="b">
            <a:normAutofit/>
          </a:bodyPr>
          <a:lstStyle/>
          <a:p>
            <a:r>
              <a:rPr lang="en-US" sz="4900">
                <a:solidFill>
                  <a:schemeClr val="bg1"/>
                </a:solidFill>
              </a:rPr>
              <a:t>AI Today</a:t>
            </a:r>
          </a:p>
        </p:txBody>
      </p:sp>
      <p:pic>
        <p:nvPicPr>
          <p:cNvPr id="1026" name="Picture 2">
            <a:extLst>
              <a:ext uri="{FF2B5EF4-FFF2-40B4-BE49-F238E27FC236}">
                <a16:creationId xmlns:a16="http://schemas.microsoft.com/office/drawing/2014/main" id="{EF6007DD-FC33-4E3D-8978-BC877C3EF4C2}"/>
              </a:ext>
              <a:ext uri="{C183D7F6-B498-43B3-948B-1728B52AA6E4}">
                <adec:decorative xmlns:adec="http://schemas.microsoft.com/office/drawing/2017/decorative" val="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3157"/>
          <a:stretch/>
        </p:blipFill>
        <p:spPr bwMode="auto">
          <a:xfrm>
            <a:off x="20" y="-1"/>
            <a:ext cx="9143980" cy="3984912"/>
          </a:xfrm>
          <a:custGeom>
            <a:avLst/>
            <a:gdLst/>
            <a:ahLst/>
            <a:cxnLst/>
            <a:rect l="l" t="t" r="r" b="b"/>
            <a:pathLst>
              <a:path w="12192000" h="3984912">
                <a:moveTo>
                  <a:pt x="0" y="0"/>
                </a:moveTo>
                <a:lnTo>
                  <a:pt x="12192000" y="0"/>
                </a:lnTo>
                <a:lnTo>
                  <a:pt x="12192000" y="566059"/>
                </a:lnTo>
                <a:lnTo>
                  <a:pt x="12192000" y="794037"/>
                </a:lnTo>
                <a:lnTo>
                  <a:pt x="12192000" y="2336800"/>
                </a:lnTo>
                <a:lnTo>
                  <a:pt x="12192000" y="2631227"/>
                </a:lnTo>
                <a:lnTo>
                  <a:pt x="12192000" y="3908712"/>
                </a:lnTo>
                <a:lnTo>
                  <a:pt x="9439275" y="3984912"/>
                </a:lnTo>
                <a:lnTo>
                  <a:pt x="5572127" y="3737262"/>
                </a:lnTo>
                <a:lnTo>
                  <a:pt x="0" y="3908712"/>
                </a:lnTo>
                <a:lnTo>
                  <a:pt x="0" y="2631227"/>
                </a:lnTo>
                <a:lnTo>
                  <a:pt x="0" y="2336800"/>
                </a:lnTo>
                <a:lnTo>
                  <a:pt x="0" y="794037"/>
                </a:lnTo>
                <a:lnTo>
                  <a:pt x="0" y="566059"/>
                </a:lnTo>
                <a:close/>
              </a:path>
            </a:pathLst>
          </a:custGeom>
          <a:noFill/>
          <a:extLst>
            <a:ext uri="{909E8E84-426E-40DD-AFC4-6F175D3DCCD1}">
              <a14:hiddenFill xmlns:a14="http://schemas.microsoft.com/office/drawing/2010/main">
                <a:solidFill>
                  <a:srgbClr val="FFFFFF"/>
                </a:solidFill>
              </a14:hiddenFill>
            </a:ext>
          </a:extLst>
        </p:spPr>
      </p:pic>
      <p:grpSp>
        <p:nvGrpSpPr>
          <p:cNvPr id="1033" name="Group 1032">
            <a:extLst>
              <a:ext uri="{FF2B5EF4-FFF2-40B4-BE49-F238E27FC236}">
                <a16:creationId xmlns:a16="http://schemas.microsoft.com/office/drawing/2014/main" id="{AC0B7807-0C83-4963-821A-69B172722E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528992"/>
            <a:ext cx="9144000" cy="757168"/>
            <a:chOff x="0" y="2959818"/>
            <a:chExt cx="12192000" cy="757168"/>
          </a:xfrm>
        </p:grpSpPr>
        <p:sp>
          <p:nvSpPr>
            <p:cNvPr id="1034" name="Freeform: Shape 1033">
              <a:extLst>
                <a:ext uri="{FF2B5EF4-FFF2-40B4-BE49-F238E27FC236}">
                  <a16:creationId xmlns:a16="http://schemas.microsoft.com/office/drawing/2014/main" id="{BB027EC7-3252-48A2-A7A4-1741F72E47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5" name="Freeform: Shape 1034">
              <a:extLst>
                <a:ext uri="{FF2B5EF4-FFF2-40B4-BE49-F238E27FC236}">
                  <a16:creationId xmlns:a16="http://schemas.microsoft.com/office/drawing/2014/main" id="{4EBC51E4-7477-4290-BBD0-18AD942C36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5412277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CE098381-895F-47D1-AC53-E214FF4AE7EB}"/>
              </a:ext>
              <a:ext uri="{C183D7F6-B498-43B3-948B-1728B52AA6E4}">
                <adec:decorative xmlns:adec="http://schemas.microsoft.com/office/drawing/2017/decorative" val="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455" r="22790"/>
          <a:stretch/>
        </p:blipFill>
        <p:spPr bwMode="auto">
          <a:xfrm>
            <a:off x="2352291" y="10"/>
            <a:ext cx="3734478" cy="3401558"/>
          </a:xfrm>
          <a:custGeom>
            <a:avLst/>
            <a:gdLst/>
            <a:ahLst/>
            <a:cxnLst/>
            <a:rect l="l" t="t" r="r" b="b"/>
            <a:pathLst>
              <a:path w="4979304" h="3364992">
                <a:moveTo>
                  <a:pt x="0" y="0"/>
                </a:moveTo>
                <a:lnTo>
                  <a:pt x="4211250" y="0"/>
                </a:lnTo>
                <a:lnTo>
                  <a:pt x="4309461" y="192282"/>
                </a:lnTo>
                <a:cubicBezTo>
                  <a:pt x="4697535" y="1033269"/>
                  <a:pt x="4937593" y="2032690"/>
                  <a:pt x="4974907" y="3110424"/>
                </a:cubicBezTo>
                <a:lnTo>
                  <a:pt x="4979304" y="3364992"/>
                </a:lnTo>
                <a:lnTo>
                  <a:pt x="800592" y="3364992"/>
                </a:lnTo>
                <a:lnTo>
                  <a:pt x="797493" y="3185579"/>
                </a:lnTo>
                <a:cubicBezTo>
                  <a:pt x="756786" y="2009870"/>
                  <a:pt x="474799" y="927359"/>
                  <a:pt x="22579" y="42066"/>
                </a:cubicBezTo>
                <a:close/>
              </a:path>
            </a:pathLst>
          </a:cu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21CF1003-F955-43C1-860E-56D75CE04415}"/>
              </a:ext>
              <a:ext uri="{C183D7F6-B498-43B3-948B-1728B52AA6E4}">
                <adec:decorative xmlns:adec="http://schemas.microsoft.com/office/drawing/2017/decorative" val="1"/>
              </a:ext>
            </a:extLst>
          </p:cNvPr>
          <p:cNvPicPr>
            <a:picLocks noChangeAspect="1"/>
          </p:cNvPicPr>
          <p:nvPr/>
        </p:nvPicPr>
        <p:blipFill rotWithShape="1">
          <a:blip r:embed="rId4"/>
          <a:srcRect l="38257" t="17240" r="13760" b="7133"/>
          <a:stretch/>
        </p:blipFill>
        <p:spPr>
          <a:xfrm>
            <a:off x="4982468" y="3393630"/>
            <a:ext cx="4197278" cy="3456432"/>
          </a:xfrm>
          <a:custGeom>
            <a:avLst/>
            <a:gdLst/>
            <a:ahLst/>
            <a:cxnLst/>
            <a:rect l="l" t="t" r="r" b="b"/>
            <a:pathLst>
              <a:path w="4810310" h="3401568">
                <a:moveTo>
                  <a:pt x="781270" y="0"/>
                </a:moveTo>
                <a:lnTo>
                  <a:pt x="4810310" y="0"/>
                </a:lnTo>
                <a:lnTo>
                  <a:pt x="4810310" y="3401568"/>
                </a:lnTo>
                <a:lnTo>
                  <a:pt x="0" y="3401568"/>
                </a:lnTo>
                <a:lnTo>
                  <a:pt x="1963" y="3397912"/>
                </a:lnTo>
                <a:cubicBezTo>
                  <a:pt x="454182" y="2512619"/>
                  <a:pt x="736170" y="1430108"/>
                  <a:pt x="776876" y="254399"/>
                </a:cubicBezTo>
                <a:close/>
              </a:path>
            </a:pathLst>
          </a:custGeom>
        </p:spPr>
      </p:pic>
      <p:pic>
        <p:nvPicPr>
          <p:cNvPr id="8" name="Picture 4">
            <a:extLst>
              <a:ext uri="{C183D7F6-B498-43B3-948B-1728B52AA6E4}">
                <adec:decorative xmlns:adec="http://schemas.microsoft.com/office/drawing/2017/decorative" val="1"/>
              </a:ext>
            </a:extLst>
          </p:cNvPr>
          <p:cNvPicPr>
            <a:picLocks noChangeAspect="1" noChangeArrowheads="1"/>
          </p:cNvPicPr>
          <p:nvPr/>
        </p:nvPicPr>
        <p:blipFill rotWithShape="1">
          <a:blip r:embed="rId5" cstate="print"/>
          <a:srcRect l="18620" r="25449" b="-3"/>
          <a:stretch/>
        </p:blipFill>
        <p:spPr bwMode="auto">
          <a:xfrm>
            <a:off x="2392073" y="3456432"/>
            <a:ext cx="3694109" cy="3401568"/>
          </a:xfrm>
          <a:custGeom>
            <a:avLst/>
            <a:gdLst/>
            <a:ahLst/>
            <a:cxnLst/>
            <a:rect l="l" t="t" r="r" b="b"/>
            <a:pathLst>
              <a:path w="4925479" h="3364992">
                <a:moveTo>
                  <a:pt x="749362" y="0"/>
                </a:moveTo>
                <a:lnTo>
                  <a:pt x="4925479" y="0"/>
                </a:lnTo>
                <a:lnTo>
                  <a:pt x="4921868" y="209033"/>
                </a:lnTo>
                <a:cubicBezTo>
                  <a:pt x="4884554" y="1286766"/>
                  <a:pt x="4644496" y="2286187"/>
                  <a:pt x="4256422" y="3127175"/>
                </a:cubicBezTo>
                <a:lnTo>
                  <a:pt x="4134952" y="3364992"/>
                </a:lnTo>
                <a:lnTo>
                  <a:pt x="0" y="3364992"/>
                </a:lnTo>
                <a:lnTo>
                  <a:pt x="79008" y="3202330"/>
                </a:lnTo>
                <a:cubicBezTo>
                  <a:pt x="467082" y="2361343"/>
                  <a:pt x="707140" y="1361922"/>
                  <a:pt x="744454" y="284189"/>
                </a:cubicBezTo>
                <a:close/>
              </a:path>
            </a:pathLst>
          </a:custGeom>
          <a:noFill/>
        </p:spPr>
      </p:pic>
      <p:sp>
        <p:nvSpPr>
          <p:cNvPr id="23554" name="Title 1"/>
          <p:cNvSpPr>
            <a:spLocks noGrp="1"/>
          </p:cNvSpPr>
          <p:nvPr>
            <p:ph type="title"/>
          </p:nvPr>
        </p:nvSpPr>
        <p:spPr>
          <a:xfrm>
            <a:off x="336042" y="685800"/>
            <a:ext cx="2353888" cy="1325563"/>
          </a:xfrm>
        </p:spPr>
        <p:txBody>
          <a:bodyPr>
            <a:normAutofit/>
          </a:bodyPr>
          <a:lstStyle/>
          <a:p>
            <a:r>
              <a:rPr lang="en-US" sz="2400" dirty="0"/>
              <a:t>Vision and Image Processing</a:t>
            </a:r>
          </a:p>
        </p:txBody>
      </p:sp>
      <p:sp>
        <p:nvSpPr>
          <p:cNvPr id="3" name="Content Placeholder 2"/>
          <p:cNvSpPr>
            <a:spLocks noGrp="1"/>
          </p:cNvSpPr>
          <p:nvPr>
            <p:ph idx="1"/>
          </p:nvPr>
        </p:nvSpPr>
        <p:spPr>
          <a:xfrm>
            <a:off x="336042" y="2258568"/>
            <a:ext cx="2105406" cy="3922776"/>
          </a:xfrm>
        </p:spPr>
        <p:txBody>
          <a:bodyPr>
            <a:normAutofit/>
          </a:bodyPr>
          <a:lstStyle/>
          <a:p>
            <a:pPr>
              <a:buFontTx/>
              <a:buChar char="•"/>
            </a:pPr>
            <a:r>
              <a:rPr lang="en-US" sz="1300" b="1" dirty="0"/>
              <a:t>OCR</a:t>
            </a:r>
            <a:r>
              <a:rPr lang="en-US" sz="1300" dirty="0"/>
              <a:t>: read license plates, handwriting recognition (e.g., mail sorting).</a:t>
            </a:r>
          </a:p>
          <a:p>
            <a:pPr>
              <a:buFontTx/>
              <a:buChar char="•"/>
            </a:pPr>
            <a:r>
              <a:rPr lang="en-US" sz="1300" b="1" dirty="0"/>
              <a:t>Face detection</a:t>
            </a:r>
            <a:r>
              <a:rPr lang="en-US" sz="1300" dirty="0"/>
              <a:t>: now standard for smart phone cameras.</a:t>
            </a:r>
          </a:p>
          <a:p>
            <a:pPr>
              <a:buFontTx/>
              <a:buChar char="•"/>
            </a:pPr>
            <a:r>
              <a:rPr lang="en-US" sz="1300" b="1" dirty="0"/>
              <a:t>Vehicle safety systems</a:t>
            </a:r>
          </a:p>
          <a:p>
            <a:pPr>
              <a:buFontTx/>
              <a:buChar char="•"/>
            </a:pPr>
            <a:r>
              <a:rPr lang="en-US" sz="1300" b="1" dirty="0"/>
              <a:t>Visual search</a:t>
            </a:r>
          </a:p>
          <a:p>
            <a:pPr>
              <a:buFontTx/>
              <a:buChar char="•"/>
            </a:pPr>
            <a:r>
              <a:rPr lang="en-US" sz="1300" b="1" dirty="0"/>
              <a:t>Image generation</a:t>
            </a:r>
          </a:p>
          <a:p>
            <a:pPr>
              <a:buFontTx/>
              <a:buChar char="•"/>
            </a:pPr>
            <a:endParaRPr lang="en-US" sz="1300" dirty="0"/>
          </a:p>
          <a:p>
            <a:pPr>
              <a:buFontTx/>
              <a:buChar char="•"/>
            </a:pPr>
            <a:endParaRPr lang="en-US" sz="1300" dirty="0"/>
          </a:p>
          <a:p>
            <a:pPr marL="0" indent="0">
              <a:buNone/>
            </a:pPr>
            <a:r>
              <a:rPr lang="en-US" sz="1300" b="1" dirty="0"/>
              <a:t>All these technologies operate now at superhuman performance.</a:t>
            </a:r>
          </a:p>
        </p:txBody>
      </p:sp>
      <p:pic>
        <p:nvPicPr>
          <p:cNvPr id="5124" name="Picture 4">
            <a:extLst>
              <a:ext uri="{FF2B5EF4-FFF2-40B4-BE49-F238E27FC236}">
                <a16:creationId xmlns:a16="http://schemas.microsoft.com/office/drawing/2014/main" id="{4F355B0E-BE0B-9D6D-DF40-04B6870F0933}"/>
              </a:ext>
              <a:ext uri="{C183D7F6-B498-43B3-948B-1728B52AA6E4}">
                <adec:decorative xmlns:adec="http://schemas.microsoft.com/office/drawing/2017/decorative" val="1"/>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t="5268" r="2" b="2"/>
          <a:stretch/>
        </p:blipFill>
        <p:spPr bwMode="auto">
          <a:xfrm>
            <a:off x="5553279" y="10"/>
            <a:ext cx="3590721" cy="3401558"/>
          </a:xfrm>
          <a:custGeom>
            <a:avLst/>
            <a:gdLst/>
            <a:ahLst/>
            <a:cxnLst/>
            <a:rect l="l" t="t" r="r" b="b"/>
            <a:pathLst>
              <a:path w="4787628" h="3401568">
                <a:moveTo>
                  <a:pt x="0" y="0"/>
                </a:moveTo>
                <a:lnTo>
                  <a:pt x="4787628" y="0"/>
                </a:lnTo>
                <a:lnTo>
                  <a:pt x="4787628" y="3401568"/>
                </a:lnTo>
                <a:lnTo>
                  <a:pt x="762748" y="3401568"/>
                </a:lnTo>
                <a:lnTo>
                  <a:pt x="751436" y="2963954"/>
                </a:lnTo>
                <a:cubicBezTo>
                  <a:pt x="698408" y="1942163"/>
                  <a:pt x="463174" y="995044"/>
                  <a:pt x="93264" y="192283"/>
                </a:cubicBezTo>
                <a:close/>
              </a:path>
            </a:pathLst>
          </a:cu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1F103C0-09B6-1D75-638A-954AC33F19A3}"/>
              </a:ext>
              <a:ext uri="{C183D7F6-B498-43B3-948B-1728B52AA6E4}">
                <adec:decorative xmlns:adec="http://schemas.microsoft.com/office/drawing/2017/decorative" val="1"/>
              </a:ext>
            </a:extLst>
          </p:cNvPr>
          <p:cNvSpPr txBox="1"/>
          <p:nvPr/>
        </p:nvSpPr>
        <p:spPr>
          <a:xfrm>
            <a:off x="8109876" y="3012371"/>
            <a:ext cx="1219200" cy="369332"/>
          </a:xfrm>
          <a:prstGeom prst="rect">
            <a:avLst/>
          </a:prstGeom>
          <a:noFill/>
        </p:spPr>
        <p:txBody>
          <a:bodyPr wrap="square" rtlCol="0">
            <a:spAutoFit/>
          </a:bodyPr>
          <a:lstStyle/>
          <a:p>
            <a:r>
              <a:rPr lang="en-US" b="1" dirty="0">
                <a:solidFill>
                  <a:schemeClr val="bg1"/>
                </a:solidFill>
              </a:rPr>
              <a:t>DALL-E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459486" y="365125"/>
            <a:ext cx="5239511" cy="1776484"/>
          </a:xfrm>
        </p:spPr>
        <p:txBody>
          <a:bodyPr anchor="b">
            <a:normAutofit/>
          </a:bodyPr>
          <a:lstStyle/>
          <a:p>
            <a:r>
              <a:rPr lang="en-US" sz="4700"/>
              <a:t>Natural Language Processing</a:t>
            </a:r>
          </a:p>
        </p:txBody>
      </p:sp>
      <p:sp>
        <p:nvSpPr>
          <p:cNvPr id="3" name="Content Placeholder 2"/>
          <p:cNvSpPr>
            <a:spLocks noGrp="1"/>
          </p:cNvSpPr>
          <p:nvPr>
            <p:ph idx="1"/>
          </p:nvPr>
        </p:nvSpPr>
        <p:spPr>
          <a:xfrm>
            <a:off x="355463" y="2832763"/>
            <a:ext cx="4417314" cy="3672144"/>
          </a:xfrm>
        </p:spPr>
        <p:txBody>
          <a:bodyPr>
            <a:normAutofit fontScale="92500" lnSpcReduction="10000"/>
          </a:bodyPr>
          <a:lstStyle/>
          <a:p>
            <a:pPr lvl="1">
              <a:defRPr/>
            </a:pPr>
            <a:r>
              <a:rPr lang="en-US" sz="1900" dirty="0"/>
              <a:t>Text-to-speech</a:t>
            </a:r>
          </a:p>
          <a:p>
            <a:pPr lvl="1">
              <a:defRPr/>
            </a:pPr>
            <a:r>
              <a:rPr lang="en-US" sz="1900" dirty="0"/>
              <a:t>Speech-to-text to detect voice commands</a:t>
            </a:r>
          </a:p>
          <a:p>
            <a:pPr lvl="1">
              <a:buFont typeface="Arial" pitchFamily="34" charset="0"/>
              <a:buChar char="•"/>
              <a:defRPr/>
            </a:pPr>
            <a:r>
              <a:rPr lang="en-US" sz="1900" dirty="0"/>
              <a:t>Machine translation</a:t>
            </a:r>
          </a:p>
          <a:p>
            <a:pPr lvl="1">
              <a:buFont typeface="Arial" pitchFamily="34" charset="0"/>
              <a:buChar char="•"/>
              <a:defRPr/>
            </a:pPr>
            <a:r>
              <a:rPr lang="en-US" sz="1900" dirty="0"/>
              <a:t>Text generation (Q/A systems) using Large Language Models</a:t>
            </a:r>
          </a:p>
          <a:p>
            <a:pPr marL="0" indent="0">
              <a:buNone/>
              <a:defRPr/>
            </a:pPr>
            <a:endParaRPr lang="en-US" sz="1900" dirty="0"/>
          </a:p>
          <a:p>
            <a:pPr marL="0" indent="0">
              <a:buNone/>
              <a:defRPr/>
            </a:pPr>
            <a:r>
              <a:rPr lang="en-US" sz="1900" b="1" dirty="0"/>
              <a:t>These technologies operate now with close to or even superhuman performance.</a:t>
            </a:r>
            <a:endParaRPr lang="en-US" sz="1900" dirty="0"/>
          </a:p>
          <a:p>
            <a:pPr marL="0" indent="0">
              <a:buNone/>
              <a:defRPr/>
            </a:pPr>
            <a:r>
              <a:rPr lang="en-US" sz="1900" b="1" dirty="0"/>
              <a:t>Humans use language to reason. Does that mean AI that can create high-quality text can reason?</a:t>
            </a:r>
          </a:p>
          <a:p>
            <a:pPr marL="0" indent="0">
              <a:buNone/>
              <a:defRPr/>
            </a:pPr>
            <a:r>
              <a:rPr lang="en-US" sz="1900" b="1" dirty="0"/>
              <a:t>Language understanding is still elusive!</a:t>
            </a:r>
          </a:p>
        </p:txBody>
      </p:sp>
      <p:pic>
        <p:nvPicPr>
          <p:cNvPr id="11" name="Picture 10">
            <a:extLst>
              <a:ext uri="{FF2B5EF4-FFF2-40B4-BE49-F238E27FC236}">
                <a16:creationId xmlns:a16="http://schemas.microsoft.com/office/drawing/2014/main" id="{50B046AB-D3D4-84CC-9143-11B98F405448}"/>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159146" y="607759"/>
            <a:ext cx="3774438" cy="1707932"/>
          </a:xfrm>
          <a:prstGeom prst="rect">
            <a:avLst/>
          </a:prstGeom>
        </p:spPr>
      </p:pic>
      <p:pic>
        <p:nvPicPr>
          <p:cNvPr id="2062" name="Picture 14">
            <a:extLst>
              <a:ext uri="{FF2B5EF4-FFF2-40B4-BE49-F238E27FC236}">
                <a16:creationId xmlns:a16="http://schemas.microsoft.com/office/drawing/2014/main" id="{8C3E50C8-9B47-FA13-B971-6A7B8E3C3FDE}"/>
              </a:ext>
              <a:ext uri="{C183D7F6-B498-43B3-948B-1728B52AA6E4}">
                <adec:decorative xmlns:adec="http://schemas.microsoft.com/office/drawing/2017/decorative" val="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4946755" y="2749368"/>
            <a:ext cx="1924865" cy="113567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1B32C85B-2B61-F6E2-0C36-02760339F3EF}"/>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4798994" y="4343400"/>
            <a:ext cx="4134589" cy="2325707"/>
          </a:xfrm>
          <a:prstGeom prst="rect">
            <a:avLst/>
          </a:prstGeom>
        </p:spPr>
      </p:pic>
      <p:sp>
        <p:nvSpPr>
          <p:cNvPr id="10" name="AutoShape 12">
            <a:extLst>
              <a:ext uri="{FF2B5EF4-FFF2-40B4-BE49-F238E27FC236}">
                <a16:creationId xmlns:a16="http://schemas.microsoft.com/office/drawing/2014/main" id="{E9313F88-950A-0CDE-92B5-7BA2CEA9EFE8}"/>
              </a:ext>
              <a:ext uri="{C183D7F6-B498-43B3-948B-1728B52AA6E4}">
                <adec:decorative xmlns:adec="http://schemas.microsoft.com/office/drawing/2017/decorative" val="1"/>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68" name="Picture 20">
            <a:extLst>
              <a:ext uri="{FF2B5EF4-FFF2-40B4-BE49-F238E27FC236}">
                <a16:creationId xmlns:a16="http://schemas.microsoft.com/office/drawing/2014/main" id="{26F203F0-2D3F-5488-9A14-F21B691497BF}"/>
              </a:ext>
              <a:ext uri="{C183D7F6-B498-43B3-948B-1728B52AA6E4}">
                <adec:decorative xmlns:adec="http://schemas.microsoft.com/office/drawing/2017/decorative" val="1"/>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067184" y="2749368"/>
            <a:ext cx="1933614" cy="10606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9987" name="Picture 3">
            <a:extLst>
              <a:ext uri="{C183D7F6-B498-43B3-948B-1728B52AA6E4}">
                <adec:decorative xmlns:adec="http://schemas.microsoft.com/office/drawing/2017/decorative" val="1"/>
              </a:ext>
            </a:extLst>
          </p:cNvPr>
          <p:cNvPicPr>
            <a:picLocks noChangeAspect="1" noChangeArrowheads="1"/>
          </p:cNvPicPr>
          <p:nvPr/>
        </p:nvPicPr>
        <p:blipFill rotWithShape="1">
          <a:blip r:embed="rId3" cstate="print"/>
          <a:srcRect l="13270" r="13273" b="1"/>
          <a:stretch/>
        </p:blipFill>
        <p:spPr bwMode="auto">
          <a:xfrm>
            <a:off x="2352291" y="10"/>
            <a:ext cx="3734478" cy="3401558"/>
          </a:xfrm>
          <a:custGeom>
            <a:avLst/>
            <a:gdLst/>
            <a:ahLst/>
            <a:cxnLst/>
            <a:rect l="l" t="t" r="r" b="b"/>
            <a:pathLst>
              <a:path w="4979304" h="3364992">
                <a:moveTo>
                  <a:pt x="0" y="0"/>
                </a:moveTo>
                <a:lnTo>
                  <a:pt x="4211250" y="0"/>
                </a:lnTo>
                <a:lnTo>
                  <a:pt x="4309461" y="192282"/>
                </a:lnTo>
                <a:cubicBezTo>
                  <a:pt x="4697535" y="1033269"/>
                  <a:pt x="4937593" y="2032690"/>
                  <a:pt x="4974907" y="3110424"/>
                </a:cubicBezTo>
                <a:lnTo>
                  <a:pt x="4979304" y="3364992"/>
                </a:lnTo>
                <a:lnTo>
                  <a:pt x="800592" y="3364992"/>
                </a:lnTo>
                <a:lnTo>
                  <a:pt x="797493" y="3185579"/>
                </a:lnTo>
                <a:cubicBezTo>
                  <a:pt x="756786" y="2009870"/>
                  <a:pt x="474799" y="927359"/>
                  <a:pt x="22579" y="42066"/>
                </a:cubicBezTo>
                <a:close/>
              </a:path>
            </a:pathLst>
          </a:custGeom>
          <a:noFill/>
        </p:spPr>
      </p:pic>
      <p:pic>
        <p:nvPicPr>
          <p:cNvPr id="1028" name="Picture 4">
            <a:extLst>
              <a:ext uri="{FF2B5EF4-FFF2-40B4-BE49-F238E27FC236}">
                <a16:creationId xmlns:a16="http://schemas.microsoft.com/office/drawing/2014/main" id="{808B7C8C-7D2C-63C5-CCA5-EADA61E1E739}"/>
              </a:ext>
              <a:ext uri="{C183D7F6-B498-43B3-948B-1728B52AA6E4}">
                <adec:decorative xmlns:adec="http://schemas.microsoft.com/office/drawing/2017/decorative" val="1"/>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2941" t="2754" r="3708" b="6871"/>
          <a:stretch/>
        </p:blipFill>
        <p:spPr bwMode="auto">
          <a:xfrm>
            <a:off x="5536267" y="3456433"/>
            <a:ext cx="3607733" cy="3401568"/>
          </a:xfrm>
          <a:custGeom>
            <a:avLst/>
            <a:gdLst/>
            <a:ahLst/>
            <a:cxnLst/>
            <a:rect l="l" t="t" r="r" b="b"/>
            <a:pathLst>
              <a:path w="4810310" h="3401568">
                <a:moveTo>
                  <a:pt x="781270" y="0"/>
                </a:moveTo>
                <a:lnTo>
                  <a:pt x="4810310" y="0"/>
                </a:lnTo>
                <a:lnTo>
                  <a:pt x="4810310" y="3401568"/>
                </a:lnTo>
                <a:lnTo>
                  <a:pt x="0" y="3401568"/>
                </a:lnTo>
                <a:lnTo>
                  <a:pt x="1963" y="3397912"/>
                </a:lnTo>
                <a:cubicBezTo>
                  <a:pt x="454182" y="2512619"/>
                  <a:pt x="736170" y="1430108"/>
                  <a:pt x="776876" y="254399"/>
                </a:cubicBezTo>
                <a:close/>
              </a:path>
            </a:pathLst>
          </a:custGeom>
          <a:noFill/>
          <a:extLst>
            <a:ext uri="{909E8E84-426E-40DD-AFC4-6F175D3DCCD1}">
              <a14:hiddenFill xmlns:a14="http://schemas.microsoft.com/office/drawing/2010/main">
                <a:solidFill>
                  <a:srgbClr val="FFFFFF"/>
                </a:solidFill>
              </a14:hiddenFill>
            </a:ext>
          </a:extLst>
        </p:spPr>
      </p:pic>
      <p:pic>
        <p:nvPicPr>
          <p:cNvPr id="169986" name="Picture 2">
            <a:extLst>
              <a:ext uri="{C183D7F6-B498-43B3-948B-1728B52AA6E4}">
                <adec:decorative xmlns:adec="http://schemas.microsoft.com/office/drawing/2017/decorative" val="1"/>
              </a:ext>
            </a:extLst>
          </p:cNvPr>
          <p:cNvPicPr>
            <a:picLocks noChangeAspect="1" noChangeArrowheads="1"/>
          </p:cNvPicPr>
          <p:nvPr/>
        </p:nvPicPr>
        <p:blipFill rotWithShape="1">
          <a:blip r:embed="rId5" cstate="print"/>
          <a:srcRect l="10877" r="16633"/>
          <a:stretch/>
        </p:blipFill>
        <p:spPr bwMode="auto">
          <a:xfrm>
            <a:off x="2392071" y="3456432"/>
            <a:ext cx="3694109" cy="3401568"/>
          </a:xfrm>
          <a:custGeom>
            <a:avLst/>
            <a:gdLst/>
            <a:ahLst/>
            <a:cxnLst/>
            <a:rect l="l" t="t" r="r" b="b"/>
            <a:pathLst>
              <a:path w="4925479" h="3364992">
                <a:moveTo>
                  <a:pt x="749362" y="0"/>
                </a:moveTo>
                <a:lnTo>
                  <a:pt x="4925479" y="0"/>
                </a:lnTo>
                <a:lnTo>
                  <a:pt x="4921868" y="209033"/>
                </a:lnTo>
                <a:cubicBezTo>
                  <a:pt x="4884554" y="1286766"/>
                  <a:pt x="4644496" y="2286187"/>
                  <a:pt x="4256422" y="3127175"/>
                </a:cubicBezTo>
                <a:lnTo>
                  <a:pt x="4134952" y="3364992"/>
                </a:lnTo>
                <a:lnTo>
                  <a:pt x="0" y="3364992"/>
                </a:lnTo>
                <a:lnTo>
                  <a:pt x="79008" y="3202330"/>
                </a:lnTo>
                <a:cubicBezTo>
                  <a:pt x="467082" y="2361343"/>
                  <a:pt x="707140" y="1361922"/>
                  <a:pt x="744454" y="284189"/>
                </a:cubicBezTo>
                <a:close/>
              </a:path>
            </a:pathLst>
          </a:custGeom>
          <a:noFill/>
        </p:spPr>
      </p:pic>
      <p:sp>
        <p:nvSpPr>
          <p:cNvPr id="24578" name="Title 1"/>
          <p:cNvSpPr>
            <a:spLocks noGrp="1"/>
          </p:cNvSpPr>
          <p:nvPr>
            <p:ph type="title"/>
          </p:nvPr>
        </p:nvSpPr>
        <p:spPr>
          <a:xfrm>
            <a:off x="336042" y="685800"/>
            <a:ext cx="2105406" cy="1325563"/>
          </a:xfrm>
        </p:spPr>
        <p:txBody>
          <a:bodyPr>
            <a:normAutofit/>
          </a:bodyPr>
          <a:lstStyle/>
          <a:p>
            <a:r>
              <a:rPr lang="en-US" sz="2400"/>
              <a:t>Robotics</a:t>
            </a:r>
          </a:p>
        </p:txBody>
      </p:sp>
      <p:sp>
        <p:nvSpPr>
          <p:cNvPr id="3" name="Content Placeholder 2"/>
          <p:cNvSpPr>
            <a:spLocks noGrp="1"/>
          </p:cNvSpPr>
          <p:nvPr>
            <p:ph idx="1"/>
          </p:nvPr>
        </p:nvSpPr>
        <p:spPr>
          <a:xfrm>
            <a:off x="336042" y="2258568"/>
            <a:ext cx="2105406" cy="3922776"/>
          </a:xfrm>
        </p:spPr>
        <p:txBody>
          <a:bodyPr>
            <a:normAutofit/>
          </a:bodyPr>
          <a:lstStyle/>
          <a:p>
            <a:pPr>
              <a:buFontTx/>
              <a:buChar char="•"/>
            </a:pPr>
            <a:r>
              <a:rPr lang="en-US" sz="1400" dirty="0"/>
              <a:t>Mars rovers</a:t>
            </a:r>
          </a:p>
          <a:p>
            <a:pPr>
              <a:buFontTx/>
              <a:buChar char="•"/>
            </a:pPr>
            <a:r>
              <a:rPr lang="en-US" sz="1400" dirty="0"/>
              <a:t>Robot soccer</a:t>
            </a:r>
          </a:p>
          <a:p>
            <a:pPr lvl="1"/>
            <a:r>
              <a:rPr lang="en-US" sz="1400" dirty="0">
                <a:hlinkClick r:id="rId6"/>
              </a:rPr>
              <a:t>RoboCup</a:t>
            </a:r>
            <a:endParaRPr lang="en-US" sz="1400" dirty="0"/>
          </a:p>
          <a:p>
            <a:pPr>
              <a:buFontTx/>
              <a:buChar char="•"/>
            </a:pPr>
            <a:r>
              <a:rPr lang="en-US" sz="1400" dirty="0"/>
              <a:t>Autonomous vehicles</a:t>
            </a:r>
          </a:p>
          <a:p>
            <a:pPr lvl="1"/>
            <a:r>
              <a:rPr lang="en-US" sz="1400" dirty="0">
                <a:hlinkClick r:id="rId7"/>
              </a:rPr>
              <a:t>DARPA Grand Challenge</a:t>
            </a:r>
            <a:endParaRPr lang="en-US" sz="1400" dirty="0"/>
          </a:p>
          <a:p>
            <a:pPr lvl="1"/>
            <a:r>
              <a:rPr lang="en-US" sz="1400" dirty="0"/>
              <a:t>Self-driving cars</a:t>
            </a:r>
          </a:p>
          <a:p>
            <a:pPr>
              <a:buFontTx/>
              <a:buChar char="•"/>
            </a:pPr>
            <a:r>
              <a:rPr lang="en-US" sz="1400" dirty="0"/>
              <a:t>Drones</a:t>
            </a:r>
          </a:p>
          <a:p>
            <a:pPr>
              <a:buFontTx/>
              <a:buChar char="•"/>
            </a:pPr>
            <a:r>
              <a:rPr lang="en-US" sz="1400" dirty="0"/>
              <a:t>Personal robotics</a:t>
            </a:r>
          </a:p>
          <a:p>
            <a:pPr lvl="1"/>
            <a:r>
              <a:rPr lang="en-US" sz="1400" dirty="0"/>
              <a:t>Humanoid robots</a:t>
            </a:r>
          </a:p>
          <a:p>
            <a:pPr lvl="1"/>
            <a:r>
              <a:rPr lang="en-US" sz="1400" dirty="0">
                <a:hlinkClick r:id="rId8"/>
              </a:rPr>
              <a:t>Robotic pets</a:t>
            </a:r>
            <a:endParaRPr lang="en-US" sz="1400" dirty="0"/>
          </a:p>
          <a:p>
            <a:pPr lvl="1"/>
            <a:r>
              <a:rPr lang="en-US" sz="1400" dirty="0"/>
              <a:t>Personal assistants?</a:t>
            </a:r>
          </a:p>
        </p:txBody>
      </p:sp>
      <p:pic>
        <p:nvPicPr>
          <p:cNvPr id="169988" name="Picture 4">
            <a:extLst>
              <a:ext uri="{C183D7F6-B498-43B3-948B-1728B52AA6E4}">
                <adec:decorative xmlns:adec="http://schemas.microsoft.com/office/drawing/2017/decorative" val="1"/>
              </a:ext>
            </a:extLst>
          </p:cNvPr>
          <p:cNvPicPr>
            <a:picLocks noChangeAspect="1" noChangeArrowheads="1"/>
          </p:cNvPicPr>
          <p:nvPr/>
        </p:nvPicPr>
        <p:blipFill rotWithShape="1">
          <a:blip r:embed="rId9" cstate="print"/>
          <a:srcRect l="42051" t="388" r="-108" b="-386"/>
          <a:stretch/>
        </p:blipFill>
        <p:spPr bwMode="auto">
          <a:xfrm>
            <a:off x="5553279" y="10"/>
            <a:ext cx="3590721" cy="3401558"/>
          </a:xfrm>
          <a:custGeom>
            <a:avLst/>
            <a:gdLst/>
            <a:ahLst/>
            <a:cxnLst/>
            <a:rect l="l" t="t" r="r" b="b"/>
            <a:pathLst>
              <a:path w="4787628" h="3401568">
                <a:moveTo>
                  <a:pt x="0" y="0"/>
                </a:moveTo>
                <a:lnTo>
                  <a:pt x="4787628" y="0"/>
                </a:lnTo>
                <a:lnTo>
                  <a:pt x="4787628" y="3401568"/>
                </a:lnTo>
                <a:lnTo>
                  <a:pt x="762748" y="3401568"/>
                </a:lnTo>
                <a:lnTo>
                  <a:pt x="751436" y="2963954"/>
                </a:lnTo>
                <a:cubicBezTo>
                  <a:pt x="698408" y="1942163"/>
                  <a:pt x="463174" y="995044"/>
                  <a:pt x="93264" y="192283"/>
                </a:cubicBezTo>
                <a:close/>
              </a:path>
            </a:pathLst>
          </a:custGeom>
          <a:noFill/>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3" name="Rectangle 1032">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CC1783E-24C7-4CDB-B25F-C1689BC52829}"/>
              </a:ext>
            </a:extLst>
          </p:cNvPr>
          <p:cNvSpPr>
            <a:spLocks noGrp="1"/>
          </p:cNvSpPr>
          <p:nvPr>
            <p:ph type="title"/>
          </p:nvPr>
        </p:nvSpPr>
        <p:spPr>
          <a:xfrm>
            <a:off x="628649" y="4428000"/>
            <a:ext cx="4607719" cy="1400400"/>
          </a:xfrm>
        </p:spPr>
        <p:txBody>
          <a:bodyPr vert="horz" wrap="square" lIns="91440" tIns="45720" rIns="91440" bIns="45720" rtlCol="0" anchor="b">
            <a:normAutofit/>
          </a:bodyPr>
          <a:lstStyle/>
          <a:p>
            <a:r>
              <a:rPr lang="en-US" sz="4900">
                <a:solidFill>
                  <a:schemeClr val="bg1"/>
                </a:solidFill>
              </a:rPr>
              <a:t>AI Ethics &amp; Safety</a:t>
            </a:r>
          </a:p>
        </p:txBody>
      </p:sp>
      <p:sp>
        <p:nvSpPr>
          <p:cNvPr id="5" name="Text Placeholder 4">
            <a:extLst>
              <a:ext uri="{FF2B5EF4-FFF2-40B4-BE49-F238E27FC236}">
                <a16:creationId xmlns:a16="http://schemas.microsoft.com/office/drawing/2014/main" id="{A59885EF-C58F-47A5-9F1E-68BBF7F27104}"/>
              </a:ext>
            </a:extLst>
          </p:cNvPr>
          <p:cNvSpPr>
            <a:spLocks noGrp="1"/>
          </p:cNvSpPr>
          <p:nvPr>
            <p:ph type="body" idx="1"/>
          </p:nvPr>
        </p:nvSpPr>
        <p:spPr>
          <a:xfrm>
            <a:off x="5894785" y="4953000"/>
            <a:ext cx="2620566" cy="1017896"/>
          </a:xfrm>
        </p:spPr>
        <p:txBody>
          <a:bodyPr vert="horz" lIns="91440" tIns="45720" rIns="91440" bIns="45720" rtlCol="0" anchor="b">
            <a:normAutofit/>
          </a:bodyPr>
          <a:lstStyle/>
          <a:p>
            <a:r>
              <a:rPr lang="en-US" sz="2000" dirty="0">
                <a:solidFill>
                  <a:schemeClr val="bg1"/>
                </a:solidFill>
              </a:rPr>
              <a:t>A new Frontier for Fairness and Freedom</a:t>
            </a:r>
            <a:br>
              <a:rPr lang="en-US" sz="2000" dirty="0">
                <a:solidFill>
                  <a:schemeClr val="bg1"/>
                </a:solidFill>
              </a:rPr>
            </a:br>
            <a:r>
              <a:rPr lang="en-US" sz="2000" dirty="0">
                <a:solidFill>
                  <a:schemeClr val="bg1"/>
                </a:solidFill>
              </a:rPr>
              <a:t>AIMA Chapter 27</a:t>
            </a:r>
          </a:p>
        </p:txBody>
      </p:sp>
      <p:pic>
        <p:nvPicPr>
          <p:cNvPr id="1028" name="Picture 4">
            <a:extLst>
              <a:ext uri="{FF2B5EF4-FFF2-40B4-BE49-F238E27FC236}">
                <a16:creationId xmlns:a16="http://schemas.microsoft.com/office/drawing/2014/main" id="{38140775-E6BE-4974-B926-69B3CBA46FC0}"/>
              </a:ext>
              <a:ext uri="{C183D7F6-B498-43B3-948B-1728B52AA6E4}">
                <adec:decorative xmlns:adec="http://schemas.microsoft.com/office/drawing/2017/decorative" val="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919" b="13559"/>
          <a:stretch/>
        </p:blipFill>
        <p:spPr bwMode="auto">
          <a:xfrm>
            <a:off x="20" y="-1"/>
            <a:ext cx="9143980" cy="3984912"/>
          </a:xfrm>
          <a:custGeom>
            <a:avLst/>
            <a:gdLst/>
            <a:ahLst/>
            <a:cxnLst/>
            <a:rect l="l" t="t" r="r" b="b"/>
            <a:pathLst>
              <a:path w="12192000" h="3984912">
                <a:moveTo>
                  <a:pt x="0" y="0"/>
                </a:moveTo>
                <a:lnTo>
                  <a:pt x="12192000" y="0"/>
                </a:lnTo>
                <a:lnTo>
                  <a:pt x="12192000" y="566059"/>
                </a:lnTo>
                <a:lnTo>
                  <a:pt x="12192000" y="794037"/>
                </a:lnTo>
                <a:lnTo>
                  <a:pt x="12192000" y="2336800"/>
                </a:lnTo>
                <a:lnTo>
                  <a:pt x="12192000" y="2631227"/>
                </a:lnTo>
                <a:lnTo>
                  <a:pt x="12192000" y="3908712"/>
                </a:lnTo>
                <a:lnTo>
                  <a:pt x="9439275" y="3984912"/>
                </a:lnTo>
                <a:lnTo>
                  <a:pt x="5572127" y="3737262"/>
                </a:lnTo>
                <a:lnTo>
                  <a:pt x="0" y="3908712"/>
                </a:lnTo>
                <a:lnTo>
                  <a:pt x="0" y="2631227"/>
                </a:lnTo>
                <a:lnTo>
                  <a:pt x="0" y="2336800"/>
                </a:lnTo>
                <a:lnTo>
                  <a:pt x="0" y="794037"/>
                </a:lnTo>
                <a:lnTo>
                  <a:pt x="0" y="566059"/>
                </a:lnTo>
                <a:close/>
              </a:path>
            </a:pathLst>
          </a:custGeom>
          <a:noFill/>
          <a:extLst>
            <a:ext uri="{909E8E84-426E-40DD-AFC4-6F175D3DCCD1}">
              <a14:hiddenFill xmlns:a14="http://schemas.microsoft.com/office/drawing/2010/main">
                <a:solidFill>
                  <a:srgbClr val="FFFFFF"/>
                </a:solidFill>
              </a14:hiddenFill>
            </a:ext>
          </a:extLst>
        </p:spPr>
      </p:pic>
      <p:grpSp>
        <p:nvGrpSpPr>
          <p:cNvPr id="1035" name="Group 1034">
            <a:extLst>
              <a:ext uri="{FF2B5EF4-FFF2-40B4-BE49-F238E27FC236}">
                <a16:creationId xmlns:a16="http://schemas.microsoft.com/office/drawing/2014/main" id="{AC0B7807-0C83-4963-821A-69B172722E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528992"/>
            <a:ext cx="9144000" cy="757168"/>
            <a:chOff x="0" y="2959818"/>
            <a:chExt cx="12192000" cy="757168"/>
          </a:xfrm>
        </p:grpSpPr>
        <p:sp>
          <p:nvSpPr>
            <p:cNvPr id="1036" name="Freeform: Shape 1035">
              <a:extLst>
                <a:ext uri="{FF2B5EF4-FFF2-40B4-BE49-F238E27FC236}">
                  <a16:creationId xmlns:a16="http://schemas.microsoft.com/office/drawing/2014/main" id="{BB027EC7-3252-48A2-A7A4-1741F72E47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7" name="Freeform: Shape 1036">
              <a:extLst>
                <a:ext uri="{FF2B5EF4-FFF2-40B4-BE49-F238E27FC236}">
                  <a16:creationId xmlns:a16="http://schemas.microsoft.com/office/drawing/2014/main" id="{4EBC51E4-7477-4290-BBD0-18AD942C36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0114660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AE7DE7-642B-03EE-BFAA-CA3EA097D26A}"/>
              </a:ext>
            </a:extLst>
          </p:cNvPr>
          <p:cNvSpPr>
            <a:spLocks noGrp="1"/>
          </p:cNvSpPr>
          <p:nvPr>
            <p:ph type="title"/>
          </p:nvPr>
        </p:nvSpPr>
        <p:spPr/>
        <p:txBody>
          <a:bodyPr/>
          <a:lstStyle/>
          <a:p>
            <a:r>
              <a:rPr lang="en-US" dirty="0"/>
              <a:t>Commonly-Cited Safety and </a:t>
            </a:r>
            <a:br>
              <a:rPr lang="en-US" dirty="0"/>
            </a:br>
            <a:r>
              <a:rPr lang="en-US" dirty="0"/>
              <a:t>Ethics Principles</a:t>
            </a:r>
          </a:p>
        </p:txBody>
      </p:sp>
      <p:sp>
        <p:nvSpPr>
          <p:cNvPr id="5" name="Content Placeholder 4">
            <a:extLst>
              <a:ext uri="{FF2B5EF4-FFF2-40B4-BE49-F238E27FC236}">
                <a16:creationId xmlns:a16="http://schemas.microsoft.com/office/drawing/2014/main" id="{0CDBE55B-080A-A13D-8FCE-DFBDC3B8E6D4}"/>
              </a:ext>
              <a:ext uri="{C183D7F6-B498-43B3-948B-1728B52AA6E4}">
                <adec:decorative xmlns:adec="http://schemas.microsoft.com/office/drawing/2017/decorative" val="1"/>
              </a:ext>
            </a:extLst>
          </p:cNvPr>
          <p:cNvSpPr>
            <a:spLocks noGrp="1"/>
          </p:cNvSpPr>
          <p:nvPr>
            <p:ph idx="1"/>
          </p:nvPr>
        </p:nvSpPr>
        <p:spPr/>
        <p:txBody>
          <a:bodyPr>
            <a:normAutofit/>
          </a:bodyPr>
          <a:lstStyle/>
          <a:p>
            <a:pPr marL="0" indent="0">
              <a:buNone/>
            </a:pPr>
            <a:endParaRPr lang="en-US" dirty="0"/>
          </a:p>
          <a:p>
            <a:endParaRPr lang="en-US" dirty="0"/>
          </a:p>
        </p:txBody>
      </p:sp>
      <p:graphicFrame>
        <p:nvGraphicFramePr>
          <p:cNvPr id="13" name="Diagram 12" descr="A list of AI safety and ethics principles.">
            <a:extLst>
              <a:ext uri="{FF2B5EF4-FFF2-40B4-BE49-F238E27FC236}">
                <a16:creationId xmlns:a16="http://schemas.microsoft.com/office/drawing/2014/main" id="{F9338B6E-BB99-CB8E-9B55-8519F204CC59}"/>
              </a:ext>
            </a:extLst>
          </p:cNvPr>
          <p:cNvGraphicFramePr/>
          <p:nvPr>
            <p:extLst>
              <p:ext uri="{D42A27DB-BD31-4B8C-83A1-F6EECF244321}">
                <p14:modId xmlns:p14="http://schemas.microsoft.com/office/powerpoint/2010/main" val="4225262160"/>
              </p:ext>
            </p:extLst>
          </p:nvPr>
        </p:nvGraphicFramePr>
        <p:xfrm>
          <a:off x="656359" y="1635969"/>
          <a:ext cx="7620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4" name="TextBox 13">
            <a:extLst>
              <a:ext uri="{FF2B5EF4-FFF2-40B4-BE49-F238E27FC236}">
                <a16:creationId xmlns:a16="http://schemas.microsoft.com/office/drawing/2014/main" id="{F57DBCE1-0916-C528-7006-5CC0BE68E2F9}"/>
              </a:ext>
            </a:extLst>
          </p:cNvPr>
          <p:cNvSpPr txBox="1"/>
          <p:nvPr/>
        </p:nvSpPr>
        <p:spPr>
          <a:xfrm>
            <a:off x="523009" y="6102588"/>
            <a:ext cx="7886700" cy="369332"/>
          </a:xfrm>
          <a:prstGeom prst="rect">
            <a:avLst/>
          </a:prstGeom>
          <a:noFill/>
        </p:spPr>
        <p:txBody>
          <a:bodyPr wrap="square" rtlCol="0">
            <a:spAutoFit/>
          </a:bodyPr>
          <a:lstStyle/>
          <a:p>
            <a:pPr algn="ctr"/>
            <a:r>
              <a:rPr lang="en-US" dirty="0"/>
              <a:t>Next, we look at the implementation of these principles in different countries.</a:t>
            </a:r>
          </a:p>
        </p:txBody>
      </p:sp>
    </p:spTree>
    <p:extLst>
      <p:ext uri="{BB962C8B-B14F-4D97-AF65-F5344CB8AC3E}">
        <p14:creationId xmlns:p14="http://schemas.microsoft.com/office/powerpoint/2010/main" val="437557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B6104-CC3F-4F5E-845C-CBFF2EDA8997}"/>
              </a:ext>
            </a:extLst>
          </p:cNvPr>
          <p:cNvSpPr>
            <a:spLocks noGrp="1"/>
          </p:cNvSpPr>
          <p:nvPr>
            <p:ph type="title"/>
          </p:nvPr>
        </p:nvSpPr>
        <p:spPr>
          <a:xfrm>
            <a:off x="1533524" y="0"/>
            <a:ext cx="2724150" cy="1325563"/>
          </a:xfrm>
        </p:spPr>
        <p:txBody>
          <a:bodyPr>
            <a:normAutofit/>
          </a:bodyPr>
          <a:lstStyle/>
          <a:p>
            <a:r>
              <a:rPr lang="en-US" sz="3200" dirty="0"/>
              <a:t>European Union</a:t>
            </a:r>
          </a:p>
        </p:txBody>
      </p:sp>
      <p:sp>
        <p:nvSpPr>
          <p:cNvPr id="10" name="Content Placeholder 9">
            <a:extLst>
              <a:ext uri="{FF2B5EF4-FFF2-40B4-BE49-F238E27FC236}">
                <a16:creationId xmlns:a16="http://schemas.microsoft.com/office/drawing/2014/main" id="{D4610C0E-3B3C-4EFC-957C-EEBFCC79E617}"/>
              </a:ext>
            </a:extLst>
          </p:cNvPr>
          <p:cNvSpPr>
            <a:spLocks noGrp="1"/>
          </p:cNvSpPr>
          <p:nvPr>
            <p:ph idx="1"/>
          </p:nvPr>
        </p:nvSpPr>
        <p:spPr>
          <a:xfrm>
            <a:off x="532743" y="1318715"/>
            <a:ext cx="2419350" cy="3738562"/>
          </a:xfrm>
        </p:spPr>
        <p:txBody>
          <a:bodyPr>
            <a:normAutofit/>
          </a:bodyPr>
          <a:lstStyle/>
          <a:p>
            <a:pPr marL="0" indent="0">
              <a:buNone/>
            </a:pPr>
            <a:r>
              <a:rPr lang="en-US" sz="1600" dirty="0"/>
              <a:t>Has regulations since 2016 included in the General Data Protection Regulation (GDPR)</a:t>
            </a:r>
          </a:p>
        </p:txBody>
      </p:sp>
      <p:cxnSp>
        <p:nvCxnSpPr>
          <p:cNvPr id="6" name="Straight Connector 5">
            <a:extLst>
              <a:ext uri="{FF2B5EF4-FFF2-40B4-BE49-F238E27FC236}">
                <a16:creationId xmlns:a16="http://schemas.microsoft.com/office/drawing/2014/main" id="{5BA1E61B-D45A-4EC0-AF60-4B565271E941}"/>
              </a:ext>
              <a:ext uri="{C183D7F6-B498-43B3-948B-1728B52AA6E4}">
                <adec:decorative xmlns:adec="http://schemas.microsoft.com/office/drawing/2017/decorative" val="1"/>
              </a:ext>
            </a:extLst>
          </p:cNvPr>
          <p:cNvCxnSpPr>
            <a:cxnSpLocks/>
          </p:cNvCxnSpPr>
          <p:nvPr/>
        </p:nvCxnSpPr>
        <p:spPr>
          <a:xfrm>
            <a:off x="3581400" y="5105400"/>
            <a:ext cx="1676400" cy="0"/>
          </a:xfrm>
          <a:prstGeom prst="line">
            <a:avLst/>
          </a:prstGeom>
        </p:spPr>
        <p:style>
          <a:lnRef idx="3">
            <a:schemeClr val="accent2"/>
          </a:lnRef>
          <a:fillRef idx="0">
            <a:schemeClr val="accent2"/>
          </a:fillRef>
          <a:effectRef idx="2">
            <a:schemeClr val="accent2"/>
          </a:effectRef>
          <a:fontRef idx="minor">
            <a:schemeClr val="tx1"/>
          </a:fontRef>
        </p:style>
      </p:cxnSp>
      <p:pic>
        <p:nvPicPr>
          <p:cNvPr id="8" name="Picture 7">
            <a:extLst>
              <a:ext uri="{FF2B5EF4-FFF2-40B4-BE49-F238E27FC236}">
                <a16:creationId xmlns:a16="http://schemas.microsoft.com/office/drawing/2014/main" id="{ED46E874-CDAC-4AD3-9F1A-9B9945AD77AE}"/>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3200400" y="142382"/>
            <a:ext cx="5719321" cy="6736927"/>
          </a:xfrm>
          <a:prstGeom prst="rect">
            <a:avLst/>
          </a:prstGeom>
        </p:spPr>
      </p:pic>
      <p:sp>
        <p:nvSpPr>
          <p:cNvPr id="9" name="Rectangle 8">
            <a:extLst>
              <a:ext uri="{FF2B5EF4-FFF2-40B4-BE49-F238E27FC236}">
                <a16:creationId xmlns:a16="http://schemas.microsoft.com/office/drawing/2014/main" id="{6524E009-E496-4AB2-9F89-407819E77910}"/>
              </a:ext>
            </a:extLst>
          </p:cNvPr>
          <p:cNvSpPr/>
          <p:nvPr/>
        </p:nvSpPr>
        <p:spPr>
          <a:xfrm>
            <a:off x="548785" y="2813890"/>
            <a:ext cx="2387266" cy="738664"/>
          </a:xfrm>
          <a:prstGeom prst="rect">
            <a:avLst/>
          </a:prstGeom>
        </p:spPr>
        <p:txBody>
          <a:bodyPr wrap="square">
            <a:spAutoFit/>
          </a:bodyPr>
          <a:lstStyle/>
          <a:p>
            <a:r>
              <a:rPr lang="en-US" sz="1400" dirty="0">
                <a:hlinkClick r:id="rId3"/>
              </a:rPr>
              <a:t>Art. 22 GDPR – Automated individual decision-making, including</a:t>
            </a:r>
            <a:endParaRPr lang="en-US" sz="1400" dirty="0"/>
          </a:p>
        </p:txBody>
      </p:sp>
      <p:cxnSp>
        <p:nvCxnSpPr>
          <p:cNvPr id="12" name="Straight Connector 11">
            <a:extLst>
              <a:ext uri="{FF2B5EF4-FFF2-40B4-BE49-F238E27FC236}">
                <a16:creationId xmlns:a16="http://schemas.microsoft.com/office/drawing/2014/main" id="{7B944366-95EC-4E26-8C95-09AAF3C21AD0}"/>
              </a:ext>
              <a:ext uri="{C183D7F6-B498-43B3-948B-1728B52AA6E4}">
                <adec:decorative xmlns:adec="http://schemas.microsoft.com/office/drawing/2017/decorative" val="1"/>
              </a:ext>
            </a:extLst>
          </p:cNvPr>
          <p:cNvCxnSpPr>
            <a:cxnSpLocks/>
          </p:cNvCxnSpPr>
          <p:nvPr/>
        </p:nvCxnSpPr>
        <p:spPr>
          <a:xfrm>
            <a:off x="5296513" y="2199780"/>
            <a:ext cx="304800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4" name="Straight Connector 13">
            <a:extLst>
              <a:ext uri="{FF2B5EF4-FFF2-40B4-BE49-F238E27FC236}">
                <a16:creationId xmlns:a16="http://schemas.microsoft.com/office/drawing/2014/main" id="{C67ABE88-6E18-4AEA-A22C-E5B11878CBD0}"/>
              </a:ext>
              <a:ext uri="{C183D7F6-B498-43B3-948B-1728B52AA6E4}">
                <adec:decorative xmlns:adec="http://schemas.microsoft.com/office/drawing/2017/decorative" val="1"/>
              </a:ext>
            </a:extLst>
          </p:cNvPr>
          <p:cNvCxnSpPr>
            <a:cxnSpLocks/>
          </p:cNvCxnSpPr>
          <p:nvPr/>
        </p:nvCxnSpPr>
        <p:spPr>
          <a:xfrm>
            <a:off x="3696313" y="2428380"/>
            <a:ext cx="137160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5" name="Straight Connector 14">
            <a:extLst>
              <a:ext uri="{FF2B5EF4-FFF2-40B4-BE49-F238E27FC236}">
                <a16:creationId xmlns:a16="http://schemas.microsoft.com/office/drawing/2014/main" id="{1C704ECF-1DD8-44CA-AC47-414B61AC4A45}"/>
              </a:ext>
              <a:ext uri="{C183D7F6-B498-43B3-948B-1728B52AA6E4}">
                <adec:decorative xmlns:adec="http://schemas.microsoft.com/office/drawing/2017/decorative" val="1"/>
              </a:ext>
            </a:extLst>
          </p:cNvPr>
          <p:cNvCxnSpPr>
            <a:cxnSpLocks/>
          </p:cNvCxnSpPr>
          <p:nvPr/>
        </p:nvCxnSpPr>
        <p:spPr>
          <a:xfrm flipH="1">
            <a:off x="6515713" y="5552580"/>
            <a:ext cx="1295400"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Rectangle 4">
            <a:extLst>
              <a:ext uri="{FF2B5EF4-FFF2-40B4-BE49-F238E27FC236}">
                <a16:creationId xmlns:a16="http://schemas.microsoft.com/office/drawing/2014/main" id="{4E63EF55-DAEB-4734-88E2-DFEB7A8CDDE4}"/>
              </a:ext>
              <a:ext uri="{C183D7F6-B498-43B3-948B-1728B52AA6E4}">
                <adec:decorative xmlns:adec="http://schemas.microsoft.com/office/drawing/2017/decorative" val="1"/>
              </a:ext>
            </a:extLst>
          </p:cNvPr>
          <p:cNvSpPr/>
          <p:nvPr/>
        </p:nvSpPr>
        <p:spPr>
          <a:xfrm>
            <a:off x="3305898" y="142380"/>
            <a:ext cx="5648217" cy="6553200"/>
          </a:xfrm>
          <a:prstGeom prst="rect">
            <a:avLst/>
          </a:prstGeom>
          <a:noFill/>
          <a:ln w="127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 name="TextBox 2">
            <a:extLst>
              <a:ext uri="{FF2B5EF4-FFF2-40B4-BE49-F238E27FC236}">
                <a16:creationId xmlns:a16="http://schemas.microsoft.com/office/drawing/2014/main" id="{12BED09E-2A7F-99F8-30D7-B69FB04B078F}"/>
              </a:ext>
            </a:extLst>
          </p:cNvPr>
          <p:cNvSpPr txBox="1"/>
          <p:nvPr/>
        </p:nvSpPr>
        <p:spPr>
          <a:xfrm>
            <a:off x="589238" y="5242243"/>
            <a:ext cx="2306361" cy="1061829"/>
          </a:xfrm>
          <a:prstGeom prst="rect">
            <a:avLst/>
          </a:prstGeom>
          <a:noFill/>
        </p:spPr>
        <p:txBody>
          <a:bodyPr wrap="square" rtlCol="0">
            <a:spAutoFit/>
          </a:bodyPr>
          <a:lstStyle/>
          <a:p>
            <a:r>
              <a:rPr lang="en-US" sz="2100" dirty="0"/>
              <a:t>California’s CCPA was not modeled after the GDPR</a:t>
            </a:r>
          </a:p>
        </p:txBody>
      </p:sp>
      <p:pic>
        <p:nvPicPr>
          <p:cNvPr id="2050" name="Picture 2">
            <a:extLst>
              <a:ext uri="{FF2B5EF4-FFF2-40B4-BE49-F238E27FC236}">
                <a16:creationId xmlns:a16="http://schemas.microsoft.com/office/drawing/2014/main" id="{27261243-7CA5-E017-9BF9-7CDAE7AC7109}"/>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3964" y="247295"/>
            <a:ext cx="1285875" cy="8572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62917728-E842-7D10-D9AB-F1FF7379C33E}"/>
              </a:ext>
              <a:ext uri="{C183D7F6-B498-43B3-948B-1728B52AA6E4}">
                <adec:decorative xmlns:adec="http://schemas.microsoft.com/office/drawing/2017/decorative" val="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71193" y="4072255"/>
            <a:ext cx="2238914" cy="116998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CC01F68-B570-A278-A24B-81B32D5A679F}"/>
              </a:ext>
              <a:ext uri="{C183D7F6-B498-43B3-948B-1728B52AA6E4}">
                <adec:decorative xmlns:adec="http://schemas.microsoft.com/office/drawing/2017/decorative" val="1"/>
              </a:ext>
            </a:extLst>
          </p:cNvPr>
          <p:cNvSpPr txBox="1"/>
          <p:nvPr/>
        </p:nvSpPr>
        <p:spPr>
          <a:xfrm rot="2223276">
            <a:off x="7864022" y="396933"/>
            <a:ext cx="1143000" cy="584775"/>
          </a:xfrm>
          <a:prstGeom prst="rect">
            <a:avLst/>
          </a:prstGeom>
          <a:noFill/>
        </p:spPr>
        <p:txBody>
          <a:bodyPr wrap="square" rtlCol="0">
            <a:spAutoFit/>
          </a:bodyPr>
          <a:lstStyle/>
          <a:p>
            <a:r>
              <a:rPr lang="en-US" sz="3200" b="1" dirty="0">
                <a:solidFill>
                  <a:srgbClr val="FF0000"/>
                </a:solidFill>
              </a:rPr>
              <a:t>2016</a:t>
            </a:r>
          </a:p>
        </p:txBody>
      </p:sp>
    </p:spTree>
    <p:extLst>
      <p:ext uri="{BB962C8B-B14F-4D97-AF65-F5344CB8AC3E}">
        <p14:creationId xmlns:p14="http://schemas.microsoft.com/office/powerpoint/2010/main" val="9151077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21639-67D7-4676-837D-461E3C362B4C}"/>
              </a:ext>
            </a:extLst>
          </p:cNvPr>
          <p:cNvSpPr>
            <a:spLocks noGrp="1"/>
          </p:cNvSpPr>
          <p:nvPr>
            <p:ph type="title"/>
          </p:nvPr>
        </p:nvSpPr>
        <p:spPr/>
        <p:txBody>
          <a:bodyPr/>
          <a:lstStyle/>
          <a:p>
            <a:r>
              <a:rPr lang="en-US" dirty="0"/>
              <a:t>In the United States</a:t>
            </a:r>
          </a:p>
        </p:txBody>
      </p:sp>
      <p:pic>
        <p:nvPicPr>
          <p:cNvPr id="5" name="Picture 4" descr="H.R. 2231: Automatic decision system impact assessment.">
            <a:extLst>
              <a:ext uri="{FF2B5EF4-FFF2-40B4-BE49-F238E27FC236}">
                <a16:creationId xmlns:a16="http://schemas.microsoft.com/office/drawing/2014/main" id="{4D165BF3-A22A-4CB2-A2C0-727773FA2E04}"/>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533400" y="1371526"/>
            <a:ext cx="5372376" cy="1447874"/>
          </a:xfrm>
          <a:prstGeom prst="rect">
            <a:avLst/>
          </a:prstGeom>
        </p:spPr>
      </p:pic>
      <p:pic>
        <p:nvPicPr>
          <p:cNvPr id="6" name="Picture 5">
            <a:extLst>
              <a:ext uri="{FF2B5EF4-FFF2-40B4-BE49-F238E27FC236}">
                <a16:creationId xmlns:a16="http://schemas.microsoft.com/office/drawing/2014/main" id="{03821FE1-96FD-4B61-94BD-139D00DDEE5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28652" y="2911477"/>
            <a:ext cx="6898433" cy="3581399"/>
          </a:xfrm>
          <a:prstGeom prst="rect">
            <a:avLst/>
          </a:prstGeom>
        </p:spPr>
      </p:pic>
      <p:cxnSp>
        <p:nvCxnSpPr>
          <p:cNvPr id="9" name="Straight Connector 8">
            <a:extLst>
              <a:ext uri="{FF2B5EF4-FFF2-40B4-BE49-F238E27FC236}">
                <a16:creationId xmlns:a16="http://schemas.microsoft.com/office/drawing/2014/main" id="{A21D0774-8549-44E0-A45B-652D05891346}"/>
              </a:ext>
              <a:ext uri="{C183D7F6-B498-43B3-948B-1728B52AA6E4}">
                <adec:decorative xmlns:adec="http://schemas.microsoft.com/office/drawing/2017/decorative" val="1"/>
              </a:ext>
            </a:extLst>
          </p:cNvPr>
          <p:cNvCxnSpPr/>
          <p:nvPr/>
        </p:nvCxnSpPr>
        <p:spPr>
          <a:xfrm>
            <a:off x="1066800" y="2743200"/>
            <a:ext cx="1143000" cy="0"/>
          </a:xfrm>
          <a:prstGeom prst="line">
            <a:avLst/>
          </a:prstGeom>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id="{72D9008B-EEBD-45E7-A02C-02DE060B4C74}"/>
              </a:ext>
            </a:extLst>
          </p:cNvPr>
          <p:cNvSpPr txBox="1"/>
          <p:nvPr/>
        </p:nvSpPr>
        <p:spPr>
          <a:xfrm rot="2615768">
            <a:off x="4818725" y="1489331"/>
            <a:ext cx="4557210" cy="830997"/>
          </a:xfrm>
          <a:prstGeom prst="rect">
            <a:avLst/>
          </a:prstGeom>
          <a:noFill/>
        </p:spPr>
        <p:txBody>
          <a:bodyPr wrap="none" rtlCol="0">
            <a:spAutoFit/>
          </a:bodyPr>
          <a:lstStyle/>
          <a:p>
            <a:pPr algn="ctr"/>
            <a:r>
              <a:rPr lang="en-US" sz="2400" b="1" dirty="0">
                <a:solidFill>
                  <a:srgbClr val="FF0000"/>
                </a:solidFill>
              </a:rPr>
              <a:t>Bill Introduced was 2019</a:t>
            </a:r>
          </a:p>
          <a:p>
            <a:r>
              <a:rPr lang="en-US" sz="2400" b="1" dirty="0">
                <a:solidFill>
                  <a:srgbClr val="FF0000"/>
                </a:solidFill>
              </a:rPr>
              <a:t>Did not receive a vote in Congress.</a:t>
            </a:r>
          </a:p>
        </p:txBody>
      </p:sp>
      <p:cxnSp>
        <p:nvCxnSpPr>
          <p:cNvPr id="14" name="Straight Connector 13">
            <a:extLst>
              <a:ext uri="{FF2B5EF4-FFF2-40B4-BE49-F238E27FC236}">
                <a16:creationId xmlns:a16="http://schemas.microsoft.com/office/drawing/2014/main" id="{9D759E9C-9474-450F-AEBE-33E29FEDA0BB}"/>
              </a:ext>
              <a:ext uri="{C183D7F6-B498-43B3-948B-1728B52AA6E4}">
                <adec:decorative xmlns:adec="http://schemas.microsoft.com/office/drawing/2017/decorative" val="1"/>
              </a:ext>
            </a:extLst>
          </p:cNvPr>
          <p:cNvCxnSpPr>
            <a:cxnSpLocks/>
          </p:cNvCxnSpPr>
          <p:nvPr/>
        </p:nvCxnSpPr>
        <p:spPr>
          <a:xfrm>
            <a:off x="1295400" y="3962400"/>
            <a:ext cx="2057400" cy="0"/>
          </a:xfrm>
          <a:prstGeom prst="line">
            <a:avLst/>
          </a:prstGeom>
        </p:spPr>
        <p:style>
          <a:lnRef idx="3">
            <a:schemeClr val="accent2"/>
          </a:lnRef>
          <a:fillRef idx="0">
            <a:schemeClr val="accent2"/>
          </a:fillRef>
          <a:effectRef idx="2">
            <a:schemeClr val="accent2"/>
          </a:effectRef>
          <a:fontRef idx="minor">
            <a:schemeClr val="tx1"/>
          </a:fontRef>
        </p:style>
      </p:cxnSp>
      <p:sp>
        <p:nvSpPr>
          <p:cNvPr id="11" name="Rectangle 10">
            <a:extLst>
              <a:ext uri="{FF2B5EF4-FFF2-40B4-BE49-F238E27FC236}">
                <a16:creationId xmlns:a16="http://schemas.microsoft.com/office/drawing/2014/main" id="{55E0FDB3-138F-4913-A1D4-877DDB044BDB}"/>
              </a:ext>
              <a:ext uri="{C183D7F6-B498-43B3-948B-1728B52AA6E4}">
                <adec:decorative xmlns:adec="http://schemas.microsoft.com/office/drawing/2017/decorative" val="1"/>
              </a:ext>
            </a:extLst>
          </p:cNvPr>
          <p:cNvSpPr/>
          <p:nvPr/>
        </p:nvSpPr>
        <p:spPr>
          <a:xfrm>
            <a:off x="533403" y="1371526"/>
            <a:ext cx="7162799" cy="5334074"/>
          </a:xfrm>
          <a:prstGeom prst="rect">
            <a:avLst/>
          </a:prstGeom>
          <a:noFill/>
          <a:ln w="127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892929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D776D29F-0A2C-4F75-8582-7C7DFCBD11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E741301-A0B1-4515-BEB2-EBBA657D46B3}"/>
              </a:ext>
            </a:extLst>
          </p:cNvPr>
          <p:cNvSpPr>
            <a:spLocks noGrp="1"/>
          </p:cNvSpPr>
          <p:nvPr>
            <p:ph type="title"/>
          </p:nvPr>
        </p:nvSpPr>
        <p:spPr>
          <a:xfrm>
            <a:off x="628650" y="1174819"/>
            <a:ext cx="3181350" cy="2858363"/>
          </a:xfrm>
        </p:spPr>
        <p:txBody>
          <a:bodyPr vert="horz" lIns="91440" tIns="45720" rIns="91440" bIns="45720" rtlCol="0" anchor="b">
            <a:normAutofit/>
          </a:bodyPr>
          <a:lstStyle/>
          <a:p>
            <a:r>
              <a:rPr lang="en-US" sz="4000" dirty="0">
                <a:solidFill>
                  <a:schemeClr val="bg1"/>
                </a:solidFill>
              </a:rPr>
              <a:t>What is Artificial Intelligence?</a:t>
            </a:r>
          </a:p>
        </p:txBody>
      </p:sp>
      <p:pic>
        <p:nvPicPr>
          <p:cNvPr id="6" name="Picture 14">
            <a:extLst>
              <a:ext uri="{FF2B5EF4-FFF2-40B4-BE49-F238E27FC236}">
                <a16:creationId xmlns:a16="http://schemas.microsoft.com/office/drawing/2014/main" id="{A2AECC0A-2E6F-4723-9D06-ED7B1882F037}"/>
              </a:ext>
              <a:ext uri="{C183D7F6-B498-43B3-948B-1728B52AA6E4}">
                <adec:decorative xmlns:adec="http://schemas.microsoft.com/office/drawing/2017/decorative" val="1"/>
              </a:ext>
            </a:extLst>
          </p:cNvPr>
          <p:cNvPicPr>
            <a:picLocks noChangeAspect="1" noChangeArrowheads="1"/>
          </p:cNvPicPr>
          <p:nvPr/>
        </p:nvPicPr>
        <p:blipFill rotWithShape="1">
          <a:blip r:embed="rId2" cstate="print"/>
          <a:srcRect t="5643" r="2" b="597"/>
          <a:stretch/>
        </p:blipFill>
        <p:spPr bwMode="auto">
          <a:xfrm>
            <a:off x="4261757" y="1"/>
            <a:ext cx="4882243" cy="6857999"/>
          </a:xfrm>
          <a:custGeom>
            <a:avLst/>
            <a:gdLst/>
            <a:ahLst/>
            <a:cxnLst/>
            <a:rect l="l" t="t" r="r" b="b"/>
            <a:pathLst>
              <a:path w="650965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0"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3" y="528850"/>
                  <a:pt x="335480" y="536547"/>
                  <a:pt x="337867" y="544146"/>
                </a:cubicBezTo>
                <a:lnTo>
                  <a:pt x="340032" y="549926"/>
                </a:lnTo>
                <a:lnTo>
                  <a:pt x="340448" y="551717"/>
                </a:lnTo>
                <a:lnTo>
                  <a:pt x="346286" y="566616"/>
                </a:lnTo>
                <a:lnTo>
                  <a:pt x="346338" y="566754"/>
                </a:lnTo>
                <a:lnTo>
                  <a:pt x="352655" y="583595"/>
                </a:lnTo>
                <a:lnTo>
                  <a:pt x="359452" y="612658"/>
                </a:lnTo>
                <a:cubicBezTo>
                  <a:pt x="358987" y="604728"/>
                  <a:pt x="357230" y="597005"/>
                  <a:pt x="354829" y="589388"/>
                </a:cubicBezTo>
                <a:lnTo>
                  <a:pt x="352655" y="583595"/>
                </a:lnTo>
                <a:lnTo>
                  <a:pt x="352236" y="581804"/>
                </a:lnTo>
                <a:lnTo>
                  <a:pt x="346286" y="566616"/>
                </a:lnTo>
                <a:lnTo>
                  <a:pt x="340032" y="549926"/>
                </a:lnTo>
                <a:close/>
                <a:moveTo>
                  <a:pt x="384407" y="268794"/>
                </a:moveTo>
                <a:lnTo>
                  <a:pt x="387838" y="328017"/>
                </a:lnTo>
                <a:cubicBezTo>
                  <a:pt x="389527" y="318646"/>
                  <a:pt x="389932" y="309031"/>
                  <a:pt x="389283" y="299164"/>
                </a:cubicBezTo>
                <a:cubicBezTo>
                  <a:pt x="388635" y="289296"/>
                  <a:pt x="386932" y="279176"/>
                  <a:pt x="384407" y="268794"/>
                </a:cubicBezTo>
                <a:close/>
                <a:moveTo>
                  <a:pt x="66991" y="0"/>
                </a:moveTo>
                <a:lnTo>
                  <a:pt x="6509657" y="0"/>
                </a:lnTo>
                <a:lnTo>
                  <a:pt x="6509657" y="6857999"/>
                </a:lnTo>
                <a:lnTo>
                  <a:pt x="149318" y="6857999"/>
                </a:lnTo>
                <a:lnTo>
                  <a:pt x="149318" y="6857457"/>
                </a:lnTo>
                <a:lnTo>
                  <a:pt x="22079" y="6857457"/>
                </a:lnTo>
                <a:lnTo>
                  <a:pt x="26850" y="6796804"/>
                </a:lnTo>
                <a:cubicBezTo>
                  <a:pt x="32161" y="6777207"/>
                  <a:pt x="39591" y="6758011"/>
                  <a:pt x="44354" y="6738388"/>
                </a:cubicBezTo>
                <a:cubicBezTo>
                  <a:pt x="48736" y="6720103"/>
                  <a:pt x="58832" y="6702955"/>
                  <a:pt x="67214" y="6685617"/>
                </a:cubicBezTo>
                <a:cubicBezTo>
                  <a:pt x="83217" y="6652472"/>
                  <a:pt x="73120" y="6617036"/>
                  <a:pt x="77310" y="6583128"/>
                </a:cubicBezTo>
                <a:cubicBezTo>
                  <a:pt x="78645" y="6572269"/>
                  <a:pt x="80168" y="6561411"/>
                  <a:pt x="82837" y="6550742"/>
                </a:cubicBezTo>
                <a:cubicBezTo>
                  <a:pt x="89885" y="6521593"/>
                  <a:pt x="95981" y="6491874"/>
                  <a:pt x="105697" y="6463490"/>
                </a:cubicBezTo>
                <a:cubicBezTo>
                  <a:pt x="116556" y="6431292"/>
                  <a:pt x="131034" y="6400429"/>
                  <a:pt x="146086" y="6363664"/>
                </a:cubicBezTo>
                <a:cubicBezTo>
                  <a:pt x="142275" y="6350899"/>
                  <a:pt x="131986" y="6331277"/>
                  <a:pt x="131034" y="6311084"/>
                </a:cubicBezTo>
                <a:cubicBezTo>
                  <a:pt x="127795" y="6246121"/>
                  <a:pt x="145513" y="6185351"/>
                  <a:pt x="173518" y="6127247"/>
                </a:cubicBezTo>
                <a:cubicBezTo>
                  <a:pt x="181899" y="6109530"/>
                  <a:pt x="187424" y="6090477"/>
                  <a:pt x="195616" y="6072569"/>
                </a:cubicBezTo>
                <a:cubicBezTo>
                  <a:pt x="198472" y="6066284"/>
                  <a:pt x="204569" y="6058092"/>
                  <a:pt x="210285" y="6056948"/>
                </a:cubicBezTo>
                <a:cubicBezTo>
                  <a:pt x="243432" y="6050282"/>
                  <a:pt x="242863" y="6025515"/>
                  <a:pt x="244766" y="5999796"/>
                </a:cubicBezTo>
                <a:cubicBezTo>
                  <a:pt x="247051" y="5969124"/>
                  <a:pt x="252386" y="5938836"/>
                  <a:pt x="256958" y="5908355"/>
                </a:cubicBezTo>
                <a:cubicBezTo>
                  <a:pt x="257530" y="5904353"/>
                  <a:pt x="261531" y="5900735"/>
                  <a:pt x="264200" y="5897114"/>
                </a:cubicBezTo>
                <a:cubicBezTo>
                  <a:pt x="268199" y="5891590"/>
                  <a:pt x="274295" y="5886447"/>
                  <a:pt x="275818" y="5880348"/>
                </a:cubicBezTo>
                <a:cubicBezTo>
                  <a:pt x="283249" y="5849107"/>
                  <a:pt x="289535" y="5817674"/>
                  <a:pt x="296393" y="5786239"/>
                </a:cubicBezTo>
                <a:cubicBezTo>
                  <a:pt x="297918" y="5779191"/>
                  <a:pt x="299823" y="5771953"/>
                  <a:pt x="302870" y="5765474"/>
                </a:cubicBezTo>
                <a:cubicBezTo>
                  <a:pt x="305728" y="5759378"/>
                  <a:pt x="310683" y="5754234"/>
                  <a:pt x="313730" y="5748136"/>
                </a:cubicBezTo>
                <a:cubicBezTo>
                  <a:pt x="321920" y="5731564"/>
                  <a:pt x="329541" y="5714607"/>
                  <a:pt x="338685" y="5695178"/>
                </a:cubicBezTo>
                <a:cubicBezTo>
                  <a:pt x="321541" y="5684320"/>
                  <a:pt x="331257" y="5669647"/>
                  <a:pt x="339447" y="5651360"/>
                </a:cubicBezTo>
                <a:cubicBezTo>
                  <a:pt x="347830" y="5632691"/>
                  <a:pt x="350497" y="5611164"/>
                  <a:pt x="353545"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5" y="4893907"/>
                  <a:pt x="406697" y="4884572"/>
                </a:cubicBezTo>
                <a:cubicBezTo>
                  <a:pt x="399647" y="4857522"/>
                  <a:pt x="388978" y="4831420"/>
                  <a:pt x="384216" y="4803988"/>
                </a:cubicBezTo>
                <a:cubicBezTo>
                  <a:pt x="381551" y="4788747"/>
                  <a:pt x="386312" y="4771793"/>
                  <a:pt x="389741" y="4755980"/>
                </a:cubicBezTo>
                <a:cubicBezTo>
                  <a:pt x="393362"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2" y="4346201"/>
                  <a:pt x="391265" y="4340674"/>
                  <a:pt x="392218" y="4335722"/>
                </a:cubicBezTo>
                <a:cubicBezTo>
                  <a:pt x="401743" y="4281810"/>
                  <a:pt x="387838" y="4231324"/>
                  <a:pt x="369547" y="4181603"/>
                </a:cubicBezTo>
                <a:cubicBezTo>
                  <a:pt x="367643" y="4176461"/>
                  <a:pt x="368214" y="4170174"/>
                  <a:pt x="368595" y="4164458"/>
                </a:cubicBezTo>
                <a:cubicBezTo>
                  <a:pt x="369928" y="4148453"/>
                  <a:pt x="376597" y="4131119"/>
                  <a:pt x="372597" y="4116641"/>
                </a:cubicBezTo>
                <a:cubicBezTo>
                  <a:pt x="361546" y="4078159"/>
                  <a:pt x="348211" y="4040058"/>
                  <a:pt x="331447" y="4003861"/>
                </a:cubicBezTo>
                <a:cubicBezTo>
                  <a:pt x="314494" y="3967091"/>
                  <a:pt x="300203" y="3932993"/>
                  <a:pt x="317349" y="3890891"/>
                </a:cubicBezTo>
                <a:cubicBezTo>
                  <a:pt x="324589" y="3872985"/>
                  <a:pt x="319445" y="3849362"/>
                  <a:pt x="317541" y="3828785"/>
                </a:cubicBezTo>
                <a:cubicBezTo>
                  <a:pt x="316016" y="3813737"/>
                  <a:pt x="307443" y="3799258"/>
                  <a:pt x="307443" y="3784397"/>
                </a:cubicBezTo>
                <a:cubicBezTo>
                  <a:pt x="307443" y="3744770"/>
                  <a:pt x="297345" y="3709529"/>
                  <a:pt x="276771" y="3675238"/>
                </a:cubicBezTo>
                <a:cubicBezTo>
                  <a:pt x="268770" y="3661899"/>
                  <a:pt x="274106" y="3641134"/>
                  <a:pt x="272009" y="3623799"/>
                </a:cubicBezTo>
                <a:cubicBezTo>
                  <a:pt x="269533" y="3605509"/>
                  <a:pt x="267247" y="3586653"/>
                  <a:pt x="261720" y="3569124"/>
                </a:cubicBezTo>
                <a:cubicBezTo>
                  <a:pt x="247243" y="3523785"/>
                  <a:pt x="230859" y="3479015"/>
                  <a:pt x="215618" y="3433866"/>
                </a:cubicBezTo>
                <a:cubicBezTo>
                  <a:pt x="203045" y="3396719"/>
                  <a:pt x="212951" y="3360139"/>
                  <a:pt x="218286" y="3323372"/>
                </a:cubicBezTo>
                <a:cubicBezTo>
                  <a:pt x="221715" y="3300319"/>
                  <a:pt x="229907" y="3278795"/>
                  <a:pt x="217715" y="3252885"/>
                </a:cubicBezTo>
                <a:cubicBezTo>
                  <a:pt x="206093" y="3228119"/>
                  <a:pt x="208761" y="3196686"/>
                  <a:pt x="202475" y="3168870"/>
                </a:cubicBezTo>
                <a:cubicBezTo>
                  <a:pt x="197141" y="3145436"/>
                  <a:pt x="188566" y="3122770"/>
                  <a:pt x="180184" y="3100099"/>
                </a:cubicBezTo>
                <a:cubicBezTo>
                  <a:pt x="168753" y="3069235"/>
                  <a:pt x="156753" y="3038756"/>
                  <a:pt x="162468" y="3005035"/>
                </a:cubicBezTo>
                <a:cubicBezTo>
                  <a:pt x="168945" y="2966742"/>
                  <a:pt x="144560" y="2940455"/>
                  <a:pt x="128366" y="2910353"/>
                </a:cubicBezTo>
                <a:cubicBezTo>
                  <a:pt x="117318" y="2889587"/>
                  <a:pt x="109126" y="2866918"/>
                  <a:pt x="102268" y="2844248"/>
                </a:cubicBezTo>
                <a:cubicBezTo>
                  <a:pt x="93313" y="2813958"/>
                  <a:pt x="87978" y="2782716"/>
                  <a:pt x="79216" y="2752235"/>
                </a:cubicBezTo>
                <a:cubicBezTo>
                  <a:pt x="66072" y="2706131"/>
                  <a:pt x="55785"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1" y="2360933"/>
                </a:cubicBezTo>
                <a:cubicBezTo>
                  <a:pt x="28541" y="2356744"/>
                  <a:pt x="36543" y="2344741"/>
                  <a:pt x="37877" y="2335405"/>
                </a:cubicBezTo>
                <a:cubicBezTo>
                  <a:pt x="41877" y="2307402"/>
                  <a:pt x="35971" y="2281683"/>
                  <a:pt x="23017" y="2254633"/>
                </a:cubicBezTo>
                <a:cubicBezTo>
                  <a:pt x="10824" y="2229296"/>
                  <a:pt x="12158" y="2197670"/>
                  <a:pt x="7395" y="2168903"/>
                </a:cubicBezTo>
                <a:cubicBezTo>
                  <a:pt x="5680"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4" y="1938009"/>
                  <a:pt x="18445" y="1921817"/>
                </a:cubicBezTo>
                <a:cubicBezTo>
                  <a:pt x="19779" y="1915912"/>
                  <a:pt x="24922" y="1910004"/>
                  <a:pt x="24161" y="1904673"/>
                </a:cubicBezTo>
                <a:cubicBezTo>
                  <a:pt x="15968" y="1851709"/>
                  <a:pt x="52545" y="1813610"/>
                  <a:pt x="68738" y="1768838"/>
                </a:cubicBezTo>
                <a:cubicBezTo>
                  <a:pt x="85886" y="1721785"/>
                  <a:pt x="112174" y="1676253"/>
                  <a:pt x="104363" y="1623675"/>
                </a:cubicBezTo>
                <a:cubicBezTo>
                  <a:pt x="99601" y="1591859"/>
                  <a:pt x="88551" y="1561189"/>
                  <a:pt x="81882" y="1529563"/>
                </a:cubicBezTo>
                <a:cubicBezTo>
                  <a:pt x="79597" y="1518324"/>
                  <a:pt x="79978" y="1505751"/>
                  <a:pt x="82264" y="1494509"/>
                </a:cubicBezTo>
                <a:cubicBezTo>
                  <a:pt x="92743" y="1440216"/>
                  <a:pt x="94266" y="1386684"/>
                  <a:pt x="77120" y="1333341"/>
                </a:cubicBezTo>
                <a:cubicBezTo>
                  <a:pt x="74262" y="1324198"/>
                  <a:pt x="71597" y="1314483"/>
                  <a:pt x="71597" y="1304955"/>
                </a:cubicBezTo>
                <a:cubicBezTo>
                  <a:pt x="71597" y="1252757"/>
                  <a:pt x="75597" y="1201512"/>
                  <a:pt x="94266" y="1151600"/>
                </a:cubicBezTo>
                <a:cubicBezTo>
                  <a:pt x="100553" y="1134834"/>
                  <a:pt x="96553" y="1114449"/>
                  <a:pt x="98077" y="1095972"/>
                </a:cubicBezTo>
                <a:cubicBezTo>
                  <a:pt x="99409" y="1078826"/>
                  <a:pt x="99981" y="1061298"/>
                  <a:pt x="104363" y="1044725"/>
                </a:cubicBezTo>
                <a:cubicBezTo>
                  <a:pt x="110839" y="1020529"/>
                  <a:pt x="111601" y="998052"/>
                  <a:pt x="105887" y="973095"/>
                </a:cubicBezTo>
                <a:cubicBezTo>
                  <a:pt x="100553" y="949281"/>
                  <a:pt x="103219" y="923562"/>
                  <a:pt x="103029" y="898797"/>
                </a:cubicBezTo>
                <a:cubicBezTo>
                  <a:pt x="102839" y="871173"/>
                  <a:pt x="102649" y="843552"/>
                  <a:pt x="103601" y="815929"/>
                </a:cubicBezTo>
                <a:cubicBezTo>
                  <a:pt x="103981" y="804877"/>
                  <a:pt x="111601" y="792306"/>
                  <a:pt x="108553" y="783158"/>
                </a:cubicBezTo>
                <a:cubicBezTo>
                  <a:pt x="98267" y="753633"/>
                  <a:pt x="110649" y="724104"/>
                  <a:pt x="105126" y="694576"/>
                </a:cubicBezTo>
                <a:cubicBezTo>
                  <a:pt x="102268" y="680096"/>
                  <a:pt x="110078" y="663713"/>
                  <a:pt x="110839" y="648092"/>
                </a:cubicBezTo>
                <a:cubicBezTo>
                  <a:pt x="112174" y="622564"/>
                  <a:pt x="111601" y="597037"/>
                  <a:pt x="111983" y="571508"/>
                </a:cubicBezTo>
                <a:cubicBezTo>
                  <a:pt x="112174" y="563125"/>
                  <a:pt x="112936" y="554933"/>
                  <a:pt x="113318" y="546552"/>
                </a:cubicBezTo>
                <a:cubicBezTo>
                  <a:pt x="113697" y="539121"/>
                  <a:pt x="115412" y="531310"/>
                  <a:pt x="114080" y="524262"/>
                </a:cubicBezTo>
                <a:cubicBezTo>
                  <a:pt x="109315" y="498733"/>
                  <a:pt x="101505" y="473587"/>
                  <a:pt x="98457" y="447870"/>
                </a:cubicBezTo>
                <a:cubicBezTo>
                  <a:pt x="95792" y="425581"/>
                  <a:pt x="99409" y="402529"/>
                  <a:pt x="97505" y="380050"/>
                </a:cubicBezTo>
                <a:cubicBezTo>
                  <a:pt x="94266" y="340425"/>
                  <a:pt x="88551" y="300800"/>
                  <a:pt x="84930" y="261173"/>
                </a:cubicBezTo>
                <a:cubicBezTo>
                  <a:pt x="84168" y="252600"/>
                  <a:pt x="88933" y="243648"/>
                  <a:pt x="89313" y="234883"/>
                </a:cubicBezTo>
                <a:cubicBezTo>
                  <a:pt x="90266" y="207450"/>
                  <a:pt x="90457" y="180017"/>
                  <a:pt x="91026" y="152584"/>
                </a:cubicBezTo>
                <a:cubicBezTo>
                  <a:pt x="91218" y="136963"/>
                  <a:pt x="90647" y="121150"/>
                  <a:pt x="92361" y="105718"/>
                </a:cubicBezTo>
                <a:cubicBezTo>
                  <a:pt x="94648" y="85336"/>
                  <a:pt x="98077" y="66857"/>
                  <a:pt x="83217" y="47806"/>
                </a:cubicBezTo>
                <a:cubicBezTo>
                  <a:pt x="77453" y="40471"/>
                  <a:pt x="73691" y="32636"/>
                  <a:pt x="71206" y="24480"/>
                </a:cubicBezTo>
                <a:close/>
              </a:path>
            </a:pathLst>
          </a:custGeom>
          <a:noFill/>
          <a:effectLst>
            <a:outerShdw blurRad="381000" dist="152400" dir="10800000" algn="r" rotWithShape="0">
              <a:prstClr val="black">
                <a:alpha val="10000"/>
              </a:prstClr>
            </a:outerShdw>
          </a:effectLst>
        </p:spPr>
      </p:pic>
      <p:sp>
        <p:nvSpPr>
          <p:cNvPr id="28" name="Freeform: Shape 27">
            <a:extLst>
              <a:ext uri="{FF2B5EF4-FFF2-40B4-BE49-F238E27FC236}">
                <a16:creationId xmlns:a16="http://schemas.microsoft.com/office/drawing/2014/main" id="{C4D41903-2C9D-4F9E-AA1F-6161F8A6F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23558" y="3100710"/>
            <a:ext cx="6857455" cy="656037"/>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29">
            <a:extLst>
              <a:ext uri="{FF2B5EF4-FFF2-40B4-BE49-F238E27FC236}">
                <a16:creationId xmlns:a16="http://schemas.microsoft.com/office/drawing/2014/main" id="{9E4574B5-C90E-412D-BAB0-B9F483290C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23559" y="3100710"/>
            <a:ext cx="6857455" cy="656037"/>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ext Placeholder 4">
            <a:extLst>
              <a:ext uri="{FF2B5EF4-FFF2-40B4-BE49-F238E27FC236}">
                <a16:creationId xmlns:a16="http://schemas.microsoft.com/office/drawing/2014/main" id="{BFC4CE63-B8C6-4E6A-89D0-4B283116F5C9}"/>
              </a:ext>
              <a:ext uri="{C183D7F6-B498-43B3-948B-1728B52AA6E4}">
                <adec:decorative xmlns:adec="http://schemas.microsoft.com/office/drawing/2017/decorative" val="1"/>
              </a:ext>
            </a:extLst>
          </p:cNvPr>
          <p:cNvSpPr>
            <a:spLocks noGrp="1"/>
          </p:cNvSpPr>
          <p:nvPr>
            <p:ph type="body" idx="1"/>
          </p:nvPr>
        </p:nvSpPr>
        <p:spPr>
          <a:xfrm>
            <a:off x="4946368" y="6172200"/>
            <a:ext cx="4112860" cy="533400"/>
          </a:xfrm>
        </p:spPr>
        <p:txBody>
          <a:bodyPr vert="horz" lIns="91440" tIns="45720" rIns="91440" bIns="45720" rtlCol="0">
            <a:normAutofit/>
          </a:bodyPr>
          <a:lstStyle/>
          <a:p>
            <a:r>
              <a:rPr lang="en-US" sz="1600" b="1" dirty="0"/>
              <a:t>ASIMO</a:t>
            </a:r>
            <a:r>
              <a:rPr lang="en-US" sz="1600" dirty="0"/>
              <a:t> (</a:t>
            </a:r>
            <a:r>
              <a:rPr lang="en-US" sz="1600" b="1" dirty="0"/>
              <a:t>Advanced Step in Innovative Mobility</a:t>
            </a:r>
            <a:r>
              <a:rPr lang="en-US" sz="1600" dirty="0"/>
              <a:t>) is a </a:t>
            </a:r>
            <a:r>
              <a:rPr lang="en-US" sz="1600" dirty="0">
                <a:hlinkClick r:id="rId4" tooltip="Humanoid robot">
                  <a:extLst>
                    <a:ext uri="{A12FA001-AC4F-418D-AE19-62706E023703}">
                      <ahyp:hlinkClr xmlns:ahyp="http://schemas.microsoft.com/office/drawing/2018/hyperlinkcolor" val="tx"/>
                    </a:ext>
                  </a:extLst>
                </a:hlinkClick>
              </a:rPr>
              <a:t>humanoid robot</a:t>
            </a:r>
            <a:r>
              <a:rPr lang="en-US" sz="1600" dirty="0"/>
              <a:t> created by </a:t>
            </a:r>
            <a:r>
              <a:rPr lang="en-US" sz="1600" dirty="0">
                <a:hlinkClick r:id="rId5" tooltip="Honda">
                  <a:extLst>
                    <a:ext uri="{A12FA001-AC4F-418D-AE19-62706E023703}">
                      <ahyp:hlinkClr xmlns:ahyp="http://schemas.microsoft.com/office/drawing/2018/hyperlinkcolor" val="tx"/>
                    </a:ext>
                  </a:extLst>
                </a:hlinkClick>
              </a:rPr>
              <a:t>Honda</a:t>
            </a:r>
            <a:r>
              <a:rPr lang="en-US" sz="1600" dirty="0"/>
              <a:t> in 2000</a:t>
            </a:r>
          </a:p>
        </p:txBody>
      </p:sp>
    </p:spTree>
    <p:extLst>
      <p:ext uri="{BB962C8B-B14F-4D97-AF65-F5344CB8AC3E}">
        <p14:creationId xmlns:p14="http://schemas.microsoft.com/office/powerpoint/2010/main" val="24646237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B6104-CC3F-4F5E-845C-CBFF2EDA8997}"/>
              </a:ext>
            </a:extLst>
          </p:cNvPr>
          <p:cNvSpPr>
            <a:spLocks noGrp="1"/>
          </p:cNvSpPr>
          <p:nvPr>
            <p:ph type="title"/>
          </p:nvPr>
        </p:nvSpPr>
        <p:spPr/>
        <p:txBody>
          <a:bodyPr>
            <a:normAutofit/>
          </a:bodyPr>
          <a:lstStyle/>
          <a:p>
            <a:r>
              <a:rPr lang="en-US" sz="3200" dirty="0"/>
              <a:t>European Union Study</a:t>
            </a:r>
          </a:p>
        </p:txBody>
      </p:sp>
      <p:pic>
        <p:nvPicPr>
          <p:cNvPr id="3" name="Picture 2">
            <a:extLst>
              <a:ext uri="{FF2B5EF4-FFF2-40B4-BE49-F238E27FC236}">
                <a16:creationId xmlns:a16="http://schemas.microsoft.com/office/drawing/2014/main" id="{55FABA29-1817-4DF6-A0BD-E91F47622229}"/>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419600" y="739813"/>
            <a:ext cx="3862549" cy="2063833"/>
          </a:xfrm>
          <a:prstGeom prst="rect">
            <a:avLst/>
          </a:prstGeom>
        </p:spPr>
      </p:pic>
      <p:pic>
        <p:nvPicPr>
          <p:cNvPr id="4" name="Picture 3" descr="A governance framework for algorithmic accountability and transparency.&#10;&#10;Transparency and accountability are both tools to promote fair algorithmic decisions by providing the foundations for obtaining recourse to meaningful explanation, correction, or ways to ascertain faults that could bring about compensatory processes. The study develops policy options for the governance of algorithmic transparency and accountability, based on an analysis of the social, technical and regulatory challenges posed by algorithmic systems. Based on an extensive review and analysis of existing proposals for governance of algorithmic systems, the authors propose a set of four policy options each of which addresses a different aspect of algorithmic transparency and accountability. 1. Awareness raising: education, watchdogs and whistleblowers. 2. Accountability in public sector use of algorithmic decision-making. 3. Regulatory oversight and Legal liability. 4. Global coordination for algorithmic governance.">
            <a:extLst>
              <a:ext uri="{FF2B5EF4-FFF2-40B4-BE49-F238E27FC236}">
                <a16:creationId xmlns:a16="http://schemas.microsoft.com/office/drawing/2014/main" id="{866A18AD-F2E2-44DC-87B5-A1A8E87785E7}"/>
              </a:ext>
            </a:extLst>
          </p:cNvPr>
          <p:cNvPicPr>
            <a:picLocks noChangeAspect="1"/>
          </p:cNvPicPr>
          <p:nvPr/>
        </p:nvPicPr>
        <p:blipFill>
          <a:blip r:embed="rId3"/>
          <a:stretch>
            <a:fillRect/>
          </a:stretch>
        </p:blipFill>
        <p:spPr>
          <a:xfrm>
            <a:off x="985191" y="3172205"/>
            <a:ext cx="7168211" cy="2063833"/>
          </a:xfrm>
          <a:prstGeom prst="rect">
            <a:avLst/>
          </a:prstGeom>
        </p:spPr>
      </p:pic>
      <p:sp>
        <p:nvSpPr>
          <p:cNvPr id="5" name="Rectangle 4">
            <a:extLst>
              <a:ext uri="{FF2B5EF4-FFF2-40B4-BE49-F238E27FC236}">
                <a16:creationId xmlns:a16="http://schemas.microsoft.com/office/drawing/2014/main" id="{C132F39F-0993-49B3-A2BA-A3A042DBCBDC}"/>
              </a:ext>
              <a:ext uri="{C183D7F6-B498-43B3-948B-1728B52AA6E4}">
                <adec:decorative xmlns:adec="http://schemas.microsoft.com/office/drawing/2017/decorative" val="1"/>
              </a:ext>
            </a:extLst>
          </p:cNvPr>
          <p:cNvSpPr/>
          <p:nvPr/>
        </p:nvSpPr>
        <p:spPr>
          <a:xfrm>
            <a:off x="533402" y="6245425"/>
            <a:ext cx="8305799" cy="307777"/>
          </a:xfrm>
          <a:prstGeom prst="rect">
            <a:avLst/>
          </a:prstGeom>
        </p:spPr>
        <p:txBody>
          <a:bodyPr wrap="square">
            <a:spAutoFit/>
          </a:bodyPr>
          <a:lstStyle/>
          <a:p>
            <a:r>
              <a:rPr lang="en-US" sz="1400" dirty="0">
                <a:hlinkClick r:id="rId4"/>
              </a:rPr>
              <a:t>https://www.europarl.europa.eu/thinktank/en/document.html?reference=EPRS_STU(2019)624262</a:t>
            </a:r>
            <a:r>
              <a:rPr lang="en-US" sz="1400" dirty="0"/>
              <a:t> </a:t>
            </a:r>
          </a:p>
        </p:txBody>
      </p:sp>
      <p:cxnSp>
        <p:nvCxnSpPr>
          <p:cNvPr id="6" name="Straight Connector 5">
            <a:extLst>
              <a:ext uri="{FF2B5EF4-FFF2-40B4-BE49-F238E27FC236}">
                <a16:creationId xmlns:a16="http://schemas.microsoft.com/office/drawing/2014/main" id="{5BA1E61B-D45A-4EC0-AF60-4B565271E941}"/>
              </a:ext>
              <a:ext uri="{C183D7F6-B498-43B3-948B-1728B52AA6E4}">
                <adec:decorative xmlns:adec="http://schemas.microsoft.com/office/drawing/2017/decorative" val="1"/>
              </a:ext>
            </a:extLst>
          </p:cNvPr>
          <p:cNvCxnSpPr>
            <a:cxnSpLocks/>
          </p:cNvCxnSpPr>
          <p:nvPr/>
        </p:nvCxnSpPr>
        <p:spPr>
          <a:xfrm>
            <a:off x="3962400" y="5105400"/>
            <a:ext cx="1676400" cy="0"/>
          </a:xfrm>
          <a:prstGeom prst="line">
            <a:avLst/>
          </a:prstGeom>
        </p:spPr>
        <p:style>
          <a:lnRef idx="3">
            <a:schemeClr val="accent2"/>
          </a:lnRef>
          <a:fillRef idx="0">
            <a:schemeClr val="accent2"/>
          </a:fillRef>
          <a:effectRef idx="2">
            <a:schemeClr val="accent2"/>
          </a:effectRef>
          <a:fontRef idx="minor">
            <a:schemeClr val="tx1"/>
          </a:fontRef>
        </p:style>
      </p:cxnSp>
      <p:sp>
        <p:nvSpPr>
          <p:cNvPr id="7" name="TextBox 6">
            <a:extLst>
              <a:ext uri="{FF2B5EF4-FFF2-40B4-BE49-F238E27FC236}">
                <a16:creationId xmlns:a16="http://schemas.microsoft.com/office/drawing/2014/main" id="{FD2CA93A-B896-88D3-ED8F-4AD8BF40C236}"/>
              </a:ext>
              <a:ext uri="{C183D7F6-B498-43B3-948B-1728B52AA6E4}">
                <adec:decorative xmlns:adec="http://schemas.microsoft.com/office/drawing/2017/decorative" val="1"/>
              </a:ext>
            </a:extLst>
          </p:cNvPr>
          <p:cNvSpPr txBox="1"/>
          <p:nvPr/>
        </p:nvSpPr>
        <p:spPr>
          <a:xfrm rot="2223276">
            <a:off x="7864022" y="396933"/>
            <a:ext cx="1143000" cy="584775"/>
          </a:xfrm>
          <a:prstGeom prst="rect">
            <a:avLst/>
          </a:prstGeom>
          <a:noFill/>
        </p:spPr>
        <p:txBody>
          <a:bodyPr wrap="square" rtlCol="0">
            <a:spAutoFit/>
          </a:bodyPr>
          <a:lstStyle/>
          <a:p>
            <a:r>
              <a:rPr lang="en-US" sz="3200" b="1" dirty="0">
                <a:solidFill>
                  <a:srgbClr val="FF0000"/>
                </a:solidFill>
              </a:rPr>
              <a:t>2019</a:t>
            </a:r>
          </a:p>
        </p:txBody>
      </p:sp>
      <p:cxnSp>
        <p:nvCxnSpPr>
          <p:cNvPr id="8" name="Straight Connector 7">
            <a:extLst>
              <a:ext uri="{FF2B5EF4-FFF2-40B4-BE49-F238E27FC236}">
                <a16:creationId xmlns:a16="http://schemas.microsoft.com/office/drawing/2014/main" id="{0595808E-FBBC-6ECC-E75E-78C9024BEE13}"/>
              </a:ext>
              <a:ext uri="{C183D7F6-B498-43B3-948B-1728B52AA6E4}">
                <adec:decorative xmlns:adec="http://schemas.microsoft.com/office/drawing/2017/decorative" val="1"/>
              </a:ext>
            </a:extLst>
          </p:cNvPr>
          <p:cNvCxnSpPr>
            <a:cxnSpLocks/>
          </p:cNvCxnSpPr>
          <p:nvPr/>
        </p:nvCxnSpPr>
        <p:spPr>
          <a:xfrm>
            <a:off x="2895600" y="4648200"/>
            <a:ext cx="91440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Straight Connector 9">
            <a:extLst>
              <a:ext uri="{FF2B5EF4-FFF2-40B4-BE49-F238E27FC236}">
                <a16:creationId xmlns:a16="http://schemas.microsoft.com/office/drawing/2014/main" id="{EF01328B-C803-B865-AA8D-156A7B91F807}"/>
              </a:ext>
              <a:ext uri="{C183D7F6-B498-43B3-948B-1728B52AA6E4}">
                <adec:decorative xmlns:adec="http://schemas.microsoft.com/office/drawing/2017/decorative" val="1"/>
              </a:ext>
            </a:extLst>
          </p:cNvPr>
          <p:cNvCxnSpPr>
            <a:cxnSpLocks/>
          </p:cNvCxnSpPr>
          <p:nvPr/>
        </p:nvCxnSpPr>
        <p:spPr>
          <a:xfrm>
            <a:off x="1371600" y="4876800"/>
            <a:ext cx="281940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5" name="Straight Connector 14">
            <a:extLst>
              <a:ext uri="{FF2B5EF4-FFF2-40B4-BE49-F238E27FC236}">
                <a16:creationId xmlns:a16="http://schemas.microsoft.com/office/drawing/2014/main" id="{4DB2F701-D33F-6DEB-5A63-E313DA8B7CF8}"/>
              </a:ext>
              <a:ext uri="{C183D7F6-B498-43B3-948B-1728B52AA6E4}">
                <adec:decorative xmlns:adec="http://schemas.microsoft.com/office/drawing/2017/decorative" val="1"/>
              </a:ext>
            </a:extLst>
          </p:cNvPr>
          <p:cNvCxnSpPr>
            <a:cxnSpLocks/>
          </p:cNvCxnSpPr>
          <p:nvPr/>
        </p:nvCxnSpPr>
        <p:spPr>
          <a:xfrm>
            <a:off x="1227926" y="5105400"/>
            <a:ext cx="2124874" cy="0"/>
          </a:xfrm>
          <a:prstGeom prst="line">
            <a:avLst/>
          </a:prstGeom>
        </p:spPr>
        <p:style>
          <a:lnRef idx="3">
            <a:schemeClr val="accent2"/>
          </a:lnRef>
          <a:fillRef idx="0">
            <a:schemeClr val="accent2"/>
          </a:fillRef>
          <a:effectRef idx="2">
            <a:schemeClr val="accent2"/>
          </a:effectRef>
          <a:fontRef idx="minor">
            <a:schemeClr val="tx1"/>
          </a:fontRef>
        </p:style>
      </p:cxnSp>
      <p:sp>
        <p:nvSpPr>
          <p:cNvPr id="19" name="Rectangle 18">
            <a:extLst>
              <a:ext uri="{FF2B5EF4-FFF2-40B4-BE49-F238E27FC236}">
                <a16:creationId xmlns:a16="http://schemas.microsoft.com/office/drawing/2014/main" id="{46CC76CD-A69A-3342-48BB-CCC6FFF286BA}"/>
              </a:ext>
              <a:ext uri="{C183D7F6-B498-43B3-948B-1728B52AA6E4}">
                <adec:decorative xmlns:adec="http://schemas.microsoft.com/office/drawing/2017/decorative" val="1"/>
              </a:ext>
            </a:extLst>
          </p:cNvPr>
          <p:cNvSpPr/>
          <p:nvPr/>
        </p:nvSpPr>
        <p:spPr>
          <a:xfrm>
            <a:off x="6019801" y="1635595"/>
            <a:ext cx="2133602" cy="955205"/>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38833340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69A8ED-4C44-8687-FFB9-163E7338DE6C}"/>
              </a:ext>
            </a:extLst>
          </p:cNvPr>
          <p:cNvSpPr>
            <a:spLocks noGrp="1"/>
          </p:cNvSpPr>
          <p:nvPr>
            <p:ph type="title" idx="4294967295"/>
          </p:nvPr>
        </p:nvSpPr>
        <p:spPr>
          <a:xfrm>
            <a:off x="0" y="-1325563"/>
            <a:ext cx="7886700" cy="1325563"/>
          </a:xfrm>
        </p:spPr>
        <p:txBody>
          <a:bodyPr vert="horz" lIns="91440" tIns="45720" rIns="91440" bIns="45720" rtlCol="0" anchor="b">
            <a:normAutofit/>
          </a:bodyPr>
          <a:lstStyle/>
          <a:p>
            <a:r>
              <a:rPr lang="en-US" dirty="0"/>
              <a:t>Google</a:t>
            </a:r>
          </a:p>
        </p:txBody>
      </p:sp>
      <p:pic>
        <p:nvPicPr>
          <p:cNvPr id="5" name="Content Placeholder 4" descr="Recommendations &#10;for Regulating AI.&#10;&#10; Google has long championed AI. Our research teams are at the forefront of AI development, &#10;and we’ve seen firsthand how AI can enable massive increases in performance and &#10;functionality. AI has the potential to deliver great benefits for economies and society — &#10;from improving energy efficiency and more accurately detecting disease, to increasing &#10;the productivity of businesses of all sizes. Harnessed appropriately, AI can also support &#10;fairer, safer and more inclusive and informed decision-making. We are keen to ensure that &#10;everyone and every business can benefit from the opportunities that AI creates.&#10;&#10;But while self-regulation is vital, it is not enough. Balanced, fact-based guidance from &#10;governments, academia and civil society is also needed to establish boundaries, including &#10;in the form of regulation.">
            <a:extLst>
              <a:ext uri="{FF2B5EF4-FFF2-40B4-BE49-F238E27FC236}">
                <a16:creationId xmlns:a16="http://schemas.microsoft.com/office/drawing/2014/main" id="{F280B1CE-F2E8-EEDD-9C75-D519339C5EF7}"/>
              </a:ext>
            </a:extLst>
          </p:cNvPr>
          <p:cNvPicPr>
            <a:picLocks noGrp="1" noChangeAspect="1"/>
          </p:cNvPicPr>
          <p:nvPr>
            <p:ph sz="half" idx="4294967295"/>
          </p:nvPr>
        </p:nvPicPr>
        <p:blipFill>
          <a:blip r:embed="rId2">
            <a:grayscl/>
            <a:extLst>
              <a:ext uri="{28A0092B-C50C-407E-A947-70E740481C1C}">
                <a14:useLocalDpi xmlns:a14="http://schemas.microsoft.com/office/drawing/2010/main" val="0"/>
              </a:ext>
            </a:extLst>
          </a:blip>
          <a:stretch>
            <a:fillRect/>
          </a:stretch>
        </p:blipFill>
        <p:spPr>
          <a:xfrm>
            <a:off x="378165" y="404921"/>
            <a:ext cx="8342313" cy="5715000"/>
          </a:xfrm>
          <a:ln w="12700">
            <a:solidFill>
              <a:schemeClr val="tx1"/>
            </a:solidFill>
          </a:ln>
        </p:spPr>
      </p:pic>
      <p:sp>
        <p:nvSpPr>
          <p:cNvPr id="7" name="TextBox 6">
            <a:extLst>
              <a:ext uri="{FF2B5EF4-FFF2-40B4-BE49-F238E27FC236}">
                <a16:creationId xmlns:a16="http://schemas.microsoft.com/office/drawing/2014/main" id="{CAD177D9-EC8A-F3B6-75D6-939993B8790D}"/>
              </a:ext>
              <a:ext uri="{C183D7F6-B498-43B3-948B-1728B52AA6E4}">
                <adec:decorative xmlns:adec="http://schemas.microsoft.com/office/drawing/2017/decorative" val="1"/>
              </a:ext>
            </a:extLst>
          </p:cNvPr>
          <p:cNvSpPr txBox="1"/>
          <p:nvPr/>
        </p:nvSpPr>
        <p:spPr>
          <a:xfrm>
            <a:off x="774157" y="6396348"/>
            <a:ext cx="9881686" cy="338554"/>
          </a:xfrm>
          <a:prstGeom prst="rect">
            <a:avLst/>
          </a:prstGeom>
          <a:noFill/>
        </p:spPr>
        <p:txBody>
          <a:bodyPr wrap="square">
            <a:spAutoFit/>
          </a:bodyPr>
          <a:lstStyle/>
          <a:p>
            <a:r>
              <a:rPr lang="en-US" sz="1600" dirty="0"/>
              <a:t>Source: </a:t>
            </a:r>
            <a:r>
              <a:rPr lang="en-US" sz="1600" dirty="0">
                <a:hlinkClick r:id="rId3"/>
              </a:rPr>
              <a:t>https://ai.google/static/documents/recommendations-for-regulating-ai.pdf</a:t>
            </a:r>
            <a:r>
              <a:rPr lang="en-US" sz="1600" dirty="0"/>
              <a:t>, 2021 </a:t>
            </a:r>
          </a:p>
        </p:txBody>
      </p:sp>
      <p:cxnSp>
        <p:nvCxnSpPr>
          <p:cNvPr id="12" name="Straight Connector 11">
            <a:extLst>
              <a:ext uri="{FF2B5EF4-FFF2-40B4-BE49-F238E27FC236}">
                <a16:creationId xmlns:a16="http://schemas.microsoft.com/office/drawing/2014/main" id="{9C0F475D-EFEF-64AE-CF4E-666AECF98C40}"/>
              </a:ext>
              <a:ext uri="{C183D7F6-B498-43B3-948B-1728B52AA6E4}">
                <adec:decorative xmlns:adec="http://schemas.microsoft.com/office/drawing/2017/decorative" val="1"/>
              </a:ext>
            </a:extLst>
          </p:cNvPr>
          <p:cNvCxnSpPr/>
          <p:nvPr/>
        </p:nvCxnSpPr>
        <p:spPr>
          <a:xfrm>
            <a:off x="1371600" y="3505200"/>
            <a:ext cx="4343400" cy="0"/>
          </a:xfrm>
          <a:prstGeom prst="line">
            <a:avLst/>
          </a:prstGeom>
        </p:spPr>
        <p:style>
          <a:lnRef idx="1">
            <a:schemeClr val="accent2"/>
          </a:lnRef>
          <a:fillRef idx="0">
            <a:schemeClr val="accent2"/>
          </a:fillRef>
          <a:effectRef idx="0">
            <a:schemeClr val="accent2"/>
          </a:effectRef>
          <a:fontRef idx="minor">
            <a:schemeClr val="tx1"/>
          </a:fontRef>
        </p:style>
      </p:cxnSp>
      <p:sp>
        <p:nvSpPr>
          <p:cNvPr id="15" name="Rectangle 14">
            <a:extLst>
              <a:ext uri="{FF2B5EF4-FFF2-40B4-BE49-F238E27FC236}">
                <a16:creationId xmlns:a16="http://schemas.microsoft.com/office/drawing/2014/main" id="{3A9E128A-2EAB-AA99-5B1D-0A148A23CF25}"/>
              </a:ext>
              <a:ext uri="{C183D7F6-B498-43B3-948B-1728B52AA6E4}">
                <adec:decorative xmlns:adec="http://schemas.microsoft.com/office/drawing/2017/decorative" val="1"/>
              </a:ext>
            </a:extLst>
          </p:cNvPr>
          <p:cNvSpPr/>
          <p:nvPr/>
        </p:nvSpPr>
        <p:spPr>
          <a:xfrm>
            <a:off x="1295400" y="5257805"/>
            <a:ext cx="6507844" cy="837906"/>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 name="TextBox 1">
            <a:extLst>
              <a:ext uri="{FF2B5EF4-FFF2-40B4-BE49-F238E27FC236}">
                <a16:creationId xmlns:a16="http://schemas.microsoft.com/office/drawing/2014/main" id="{E6EAB035-CEEB-4CE0-FA29-86351BFD6B8A}"/>
              </a:ext>
              <a:ext uri="{C183D7F6-B498-43B3-948B-1728B52AA6E4}">
                <adec:decorative xmlns:adec="http://schemas.microsoft.com/office/drawing/2017/decorative" val="1"/>
              </a:ext>
            </a:extLst>
          </p:cNvPr>
          <p:cNvSpPr txBox="1"/>
          <p:nvPr/>
        </p:nvSpPr>
        <p:spPr>
          <a:xfrm rot="2223276">
            <a:off x="7864022" y="396933"/>
            <a:ext cx="1143000" cy="584775"/>
          </a:xfrm>
          <a:prstGeom prst="rect">
            <a:avLst/>
          </a:prstGeom>
          <a:noFill/>
        </p:spPr>
        <p:txBody>
          <a:bodyPr wrap="square" rtlCol="0">
            <a:spAutoFit/>
          </a:bodyPr>
          <a:lstStyle/>
          <a:p>
            <a:r>
              <a:rPr lang="en-US" sz="3200" b="1" dirty="0">
                <a:solidFill>
                  <a:srgbClr val="FF0000"/>
                </a:solidFill>
              </a:rPr>
              <a:t>2021</a:t>
            </a:r>
          </a:p>
        </p:txBody>
      </p:sp>
    </p:spTree>
    <p:extLst>
      <p:ext uri="{BB962C8B-B14F-4D97-AF65-F5344CB8AC3E}">
        <p14:creationId xmlns:p14="http://schemas.microsoft.com/office/powerpoint/2010/main" val="28446621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2E89D55-5800-7960-D379-4B0DEBDA1F5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50414" y="228600"/>
            <a:ext cx="6361633" cy="6477000"/>
          </a:xfrm>
          <a:prstGeom prst="rect">
            <a:avLst/>
          </a:prstGeom>
        </p:spPr>
      </p:pic>
      <p:sp>
        <p:nvSpPr>
          <p:cNvPr id="10" name="Title 9">
            <a:extLst>
              <a:ext uri="{FF2B5EF4-FFF2-40B4-BE49-F238E27FC236}">
                <a16:creationId xmlns:a16="http://schemas.microsoft.com/office/drawing/2014/main" id="{EAFB1DCF-85DF-7AA7-E029-785992C37E70}"/>
              </a:ext>
            </a:extLst>
          </p:cNvPr>
          <p:cNvSpPr txBox="1">
            <a:spLocks noGrp="1"/>
          </p:cNvSpPr>
          <p:nvPr>
            <p:ph type="title" idx="4294967295"/>
          </p:nvPr>
        </p:nvSpPr>
        <p:spPr>
          <a:xfrm>
            <a:off x="1524000" y="897148"/>
            <a:ext cx="4572000" cy="369888"/>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mn-lt"/>
                <a:ea typeface="+mn-ea"/>
                <a:cs typeface="+mn-cs"/>
              </a:rPr>
              <a:t>US White House Executive Order 14110</a:t>
            </a:r>
          </a:p>
        </p:txBody>
      </p:sp>
      <p:sp>
        <p:nvSpPr>
          <p:cNvPr id="4" name="TextBox 3">
            <a:extLst>
              <a:ext uri="{FF2B5EF4-FFF2-40B4-BE49-F238E27FC236}">
                <a16:creationId xmlns:a16="http://schemas.microsoft.com/office/drawing/2014/main" id="{5D3EBB26-C99C-180B-943D-C62BC8C56CCA}"/>
              </a:ext>
            </a:extLst>
          </p:cNvPr>
          <p:cNvSpPr txBox="1"/>
          <p:nvPr/>
        </p:nvSpPr>
        <p:spPr>
          <a:xfrm>
            <a:off x="7087197" y="1059232"/>
            <a:ext cx="1918869" cy="4524315"/>
          </a:xfrm>
          <a:prstGeom prst="rect">
            <a:avLst/>
          </a:prstGeom>
          <a:noFill/>
        </p:spPr>
        <p:txBody>
          <a:bodyPr wrap="square" rtlCol="0">
            <a:spAutoFit/>
          </a:bodyPr>
          <a:lstStyle/>
          <a:p>
            <a:r>
              <a:rPr lang="en-US" sz="1600" b="0" i="0" dirty="0">
                <a:solidFill>
                  <a:srgbClr val="0A2458"/>
                </a:solidFill>
                <a:effectLst/>
                <a:highlight>
                  <a:srgbClr val="FFFFFF"/>
                </a:highlight>
                <a:latin typeface="Calibri" panose="020F0502020204030204" pitchFamily="34" charset="0"/>
              </a:rPr>
              <a:t>Some important points:</a:t>
            </a:r>
          </a:p>
          <a:p>
            <a:endParaRPr lang="en-US" sz="1600" b="0" i="0" dirty="0">
              <a:solidFill>
                <a:srgbClr val="0A2458"/>
              </a:solidFill>
              <a:effectLst/>
              <a:highlight>
                <a:srgbClr val="FFFFFF"/>
              </a:highlight>
              <a:latin typeface="Calibri" panose="020F0502020204030204" pitchFamily="34" charset="0"/>
            </a:endParaRPr>
          </a:p>
          <a:p>
            <a:pPr marL="285750" indent="-285750">
              <a:buFont typeface="Arial" panose="020B0604020202020204" pitchFamily="34" charset="0"/>
              <a:buChar char="•"/>
            </a:pPr>
            <a:r>
              <a:rPr lang="en-US" sz="1600" b="0" i="0" dirty="0">
                <a:solidFill>
                  <a:srgbClr val="0A2458"/>
                </a:solidFill>
                <a:effectLst/>
                <a:highlight>
                  <a:srgbClr val="FFFFFF"/>
                </a:highlight>
                <a:latin typeface="Calibri" panose="020F0502020204030204" pitchFamily="34" charset="0"/>
              </a:rPr>
              <a:t>Artificial Intelligence must be </a:t>
            </a:r>
            <a:r>
              <a:rPr lang="en-US" sz="1600" b="1" i="0" dirty="0">
                <a:solidFill>
                  <a:srgbClr val="0A2458"/>
                </a:solidFill>
                <a:effectLst/>
                <a:highlight>
                  <a:srgbClr val="FFFFFF"/>
                </a:highlight>
                <a:latin typeface="Calibri" panose="020F0502020204030204" pitchFamily="34" charset="0"/>
              </a:rPr>
              <a:t>safe and secure</a:t>
            </a:r>
            <a:r>
              <a:rPr lang="en-US" sz="1600" b="0" i="0" dirty="0">
                <a:solidFill>
                  <a:srgbClr val="0A2458"/>
                </a:solidFill>
                <a:effectLst/>
                <a:highlight>
                  <a:srgbClr val="FFFFFF"/>
                </a:highlight>
                <a:latin typeface="Calibri" panose="020F0502020204030204" pitchFamily="34" charset="0"/>
              </a:rPr>
              <a:t>.</a:t>
            </a:r>
          </a:p>
          <a:p>
            <a:pPr marL="285750" indent="-285750">
              <a:buFont typeface="Arial" panose="020B0604020202020204" pitchFamily="34" charset="0"/>
              <a:buChar char="•"/>
            </a:pPr>
            <a:r>
              <a:rPr lang="en-US" sz="1600" b="0" i="0" dirty="0">
                <a:solidFill>
                  <a:srgbClr val="0A2458"/>
                </a:solidFill>
                <a:effectLst/>
                <a:highlight>
                  <a:srgbClr val="FFFFFF"/>
                </a:highlight>
                <a:latin typeface="Calibri" panose="020F0502020204030204" pitchFamily="34" charset="0"/>
              </a:rPr>
              <a:t>Promoting </a:t>
            </a:r>
            <a:r>
              <a:rPr lang="en-US" sz="1600" b="1" i="0" dirty="0">
                <a:solidFill>
                  <a:srgbClr val="0A2458"/>
                </a:solidFill>
                <a:effectLst/>
                <a:highlight>
                  <a:srgbClr val="FFFFFF"/>
                </a:highlight>
                <a:latin typeface="Calibri" panose="020F0502020204030204" pitchFamily="34" charset="0"/>
              </a:rPr>
              <a:t>responsible innovation, competition, and collaboration</a:t>
            </a:r>
            <a:endParaRPr lang="en-US" sz="1600" b="1" dirty="0">
              <a:solidFill>
                <a:srgbClr val="0A2458"/>
              </a:solidFill>
              <a:highlight>
                <a:srgbClr val="FFFFFF"/>
              </a:highlight>
              <a:latin typeface="Calibri" panose="020F0502020204030204" pitchFamily="34" charset="0"/>
            </a:endParaRPr>
          </a:p>
          <a:p>
            <a:pPr marL="285750" indent="-285750">
              <a:buFont typeface="Arial" panose="020B0604020202020204" pitchFamily="34" charset="0"/>
              <a:buChar char="•"/>
            </a:pPr>
            <a:r>
              <a:rPr lang="en-US" sz="1600" b="0" i="0" dirty="0">
                <a:solidFill>
                  <a:srgbClr val="0A2458"/>
                </a:solidFill>
                <a:effectLst/>
                <a:highlight>
                  <a:srgbClr val="FFFFFF"/>
                </a:highlight>
                <a:latin typeface="Calibri" panose="020F0502020204030204" pitchFamily="34" charset="0"/>
              </a:rPr>
              <a:t>Americans’ </a:t>
            </a:r>
            <a:r>
              <a:rPr lang="en-US" sz="1600" b="1" i="0" dirty="0">
                <a:solidFill>
                  <a:srgbClr val="0A2458"/>
                </a:solidFill>
                <a:effectLst/>
                <a:highlight>
                  <a:srgbClr val="FFFFFF"/>
                </a:highlight>
                <a:latin typeface="Calibri" panose="020F0502020204030204" pitchFamily="34" charset="0"/>
              </a:rPr>
              <a:t>privacy, civil liberties and labor rights </a:t>
            </a:r>
            <a:r>
              <a:rPr lang="en-US" sz="1600" b="0" i="0" dirty="0">
                <a:solidFill>
                  <a:srgbClr val="0A2458"/>
                </a:solidFill>
                <a:effectLst/>
                <a:highlight>
                  <a:srgbClr val="FFFFFF"/>
                </a:highlight>
                <a:latin typeface="Calibri" panose="020F0502020204030204" pitchFamily="34" charset="0"/>
              </a:rPr>
              <a:t>must be protected.</a:t>
            </a:r>
          </a:p>
          <a:p>
            <a:endParaRPr lang="en-US" sz="1600" dirty="0"/>
          </a:p>
        </p:txBody>
      </p:sp>
      <p:sp>
        <p:nvSpPr>
          <p:cNvPr id="5" name="Rectangle 4">
            <a:extLst>
              <a:ext uri="{FF2B5EF4-FFF2-40B4-BE49-F238E27FC236}">
                <a16:creationId xmlns:a16="http://schemas.microsoft.com/office/drawing/2014/main" id="{4C8D0290-83A7-DAD6-D51E-E582E4F1FEE8}"/>
              </a:ext>
              <a:ext uri="{C183D7F6-B498-43B3-948B-1728B52AA6E4}">
                <adec:decorative xmlns:adec="http://schemas.microsoft.com/office/drawing/2017/decorative" val="1"/>
              </a:ext>
            </a:extLst>
          </p:cNvPr>
          <p:cNvSpPr/>
          <p:nvPr/>
        </p:nvSpPr>
        <p:spPr>
          <a:xfrm>
            <a:off x="609600" y="152400"/>
            <a:ext cx="6202447" cy="647700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 name="Straight Connector 1">
            <a:extLst>
              <a:ext uri="{FF2B5EF4-FFF2-40B4-BE49-F238E27FC236}">
                <a16:creationId xmlns:a16="http://schemas.microsoft.com/office/drawing/2014/main" id="{52A640AA-ADC2-FBC4-05FC-76D9B975B84D}"/>
              </a:ext>
              <a:ext uri="{C183D7F6-B498-43B3-948B-1728B52AA6E4}">
                <adec:decorative xmlns:adec="http://schemas.microsoft.com/office/drawing/2017/decorative" val="1"/>
              </a:ext>
            </a:extLst>
          </p:cNvPr>
          <p:cNvCxnSpPr>
            <a:cxnSpLocks/>
          </p:cNvCxnSpPr>
          <p:nvPr/>
        </p:nvCxnSpPr>
        <p:spPr>
          <a:xfrm>
            <a:off x="2438400" y="4876800"/>
            <a:ext cx="1143000" cy="0"/>
          </a:xfrm>
          <a:prstGeom prst="line">
            <a:avLst/>
          </a:prstGeom>
        </p:spPr>
        <p:style>
          <a:lnRef idx="1">
            <a:schemeClr val="accent2"/>
          </a:lnRef>
          <a:fillRef idx="0">
            <a:schemeClr val="accent2"/>
          </a:fillRef>
          <a:effectRef idx="0">
            <a:schemeClr val="accent2"/>
          </a:effectRef>
          <a:fontRef idx="minor">
            <a:schemeClr val="tx1"/>
          </a:fontRef>
        </p:style>
      </p:cxnSp>
      <p:sp>
        <p:nvSpPr>
          <p:cNvPr id="6" name="TextBox 5">
            <a:extLst>
              <a:ext uri="{FF2B5EF4-FFF2-40B4-BE49-F238E27FC236}">
                <a16:creationId xmlns:a16="http://schemas.microsoft.com/office/drawing/2014/main" id="{0B128D9F-1128-06EF-D300-9D330488054F}"/>
              </a:ext>
              <a:ext uri="{C183D7F6-B498-43B3-948B-1728B52AA6E4}">
                <adec:decorative xmlns:adec="http://schemas.microsoft.com/office/drawing/2017/decorative" val="1"/>
              </a:ext>
            </a:extLst>
          </p:cNvPr>
          <p:cNvSpPr txBox="1"/>
          <p:nvPr/>
        </p:nvSpPr>
        <p:spPr>
          <a:xfrm rot="2223276">
            <a:off x="7864022" y="396933"/>
            <a:ext cx="1143000" cy="584775"/>
          </a:xfrm>
          <a:prstGeom prst="rect">
            <a:avLst/>
          </a:prstGeom>
          <a:noFill/>
        </p:spPr>
        <p:txBody>
          <a:bodyPr wrap="square" rtlCol="0">
            <a:spAutoFit/>
          </a:bodyPr>
          <a:lstStyle/>
          <a:p>
            <a:r>
              <a:rPr lang="en-US" sz="3200" b="1" dirty="0">
                <a:solidFill>
                  <a:srgbClr val="FF0000"/>
                </a:solidFill>
              </a:rPr>
              <a:t>2023</a:t>
            </a:r>
          </a:p>
        </p:txBody>
      </p:sp>
      <p:cxnSp>
        <p:nvCxnSpPr>
          <p:cNvPr id="7" name="Straight Connector 6">
            <a:extLst>
              <a:ext uri="{FF2B5EF4-FFF2-40B4-BE49-F238E27FC236}">
                <a16:creationId xmlns:a16="http://schemas.microsoft.com/office/drawing/2014/main" id="{766E5CAF-894F-6983-2AD5-53D79D1D9976}"/>
              </a:ext>
              <a:ext uri="{C183D7F6-B498-43B3-948B-1728B52AA6E4}">
                <adec:decorative xmlns:adec="http://schemas.microsoft.com/office/drawing/2017/decorative" val="1"/>
              </a:ext>
            </a:extLst>
          </p:cNvPr>
          <p:cNvCxnSpPr>
            <a:cxnSpLocks/>
          </p:cNvCxnSpPr>
          <p:nvPr/>
        </p:nvCxnSpPr>
        <p:spPr>
          <a:xfrm>
            <a:off x="4572000" y="5257800"/>
            <a:ext cx="1066800" cy="0"/>
          </a:xfrm>
          <a:prstGeom prst="line">
            <a:avLst/>
          </a:prstGeom>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84CB4EB0-D802-A45E-1705-7E64E1C3A0EC}"/>
              </a:ext>
            </a:extLst>
          </p:cNvPr>
          <p:cNvSpPr txBox="1"/>
          <p:nvPr/>
        </p:nvSpPr>
        <p:spPr>
          <a:xfrm>
            <a:off x="6950035" y="5689884"/>
            <a:ext cx="2056031" cy="923330"/>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r>
              <a:rPr lang="en-US" dirty="0"/>
              <a:t>January 2025: This Executive Order is now revoked.</a:t>
            </a:r>
          </a:p>
        </p:txBody>
      </p:sp>
    </p:spTree>
    <p:extLst>
      <p:ext uri="{BB962C8B-B14F-4D97-AF65-F5344CB8AC3E}">
        <p14:creationId xmlns:p14="http://schemas.microsoft.com/office/powerpoint/2010/main" val="23051412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E7465-4D0E-4522-87CB-90A4A8132B6C}"/>
              </a:ext>
            </a:extLst>
          </p:cNvPr>
          <p:cNvSpPr>
            <a:spLocks noGrp="1"/>
          </p:cNvSpPr>
          <p:nvPr>
            <p:ph type="title"/>
          </p:nvPr>
        </p:nvSpPr>
        <p:spPr>
          <a:xfrm>
            <a:off x="482602" y="321736"/>
            <a:ext cx="8178799" cy="1135737"/>
          </a:xfrm>
        </p:spPr>
        <p:txBody>
          <a:bodyPr>
            <a:normAutofit/>
          </a:bodyPr>
          <a:lstStyle/>
          <a:p>
            <a:r>
              <a:rPr lang="en-US" sz="3100" dirty="0"/>
              <a:t>Fairness: Algorithmic Bias</a:t>
            </a:r>
          </a:p>
        </p:txBody>
      </p:sp>
      <p:sp>
        <p:nvSpPr>
          <p:cNvPr id="3" name="Content Placeholder 2">
            <a:extLst>
              <a:ext uri="{FF2B5EF4-FFF2-40B4-BE49-F238E27FC236}">
                <a16:creationId xmlns:a16="http://schemas.microsoft.com/office/drawing/2014/main" id="{1FF59570-2A67-4C4E-891F-24588C624866}"/>
              </a:ext>
            </a:extLst>
          </p:cNvPr>
          <p:cNvSpPr>
            <a:spLocks noGrp="1"/>
          </p:cNvSpPr>
          <p:nvPr>
            <p:ph idx="1"/>
          </p:nvPr>
        </p:nvSpPr>
        <p:spPr>
          <a:xfrm>
            <a:off x="628649" y="1219200"/>
            <a:ext cx="7886700" cy="4351338"/>
          </a:xfrm>
        </p:spPr>
        <p:txBody>
          <a:bodyPr>
            <a:normAutofit/>
          </a:bodyPr>
          <a:lstStyle/>
          <a:p>
            <a:pPr marL="0" indent="0">
              <a:buNone/>
            </a:pPr>
            <a:r>
              <a:rPr lang="en-US" sz="2000" dirty="0"/>
              <a:t>“</a:t>
            </a:r>
            <a:r>
              <a:rPr lang="en-US" sz="2000" b="1" dirty="0"/>
              <a:t>Algorithmic bias</a:t>
            </a:r>
            <a:r>
              <a:rPr lang="en-US" sz="2000" dirty="0"/>
              <a:t> describes systematic and repeatable errors in a computer system that create unfair outcomes, such as privileging one arbitrary group of users over others.”</a:t>
            </a:r>
            <a:r>
              <a:rPr lang="en-US" sz="2000" dirty="0">
                <a:solidFill>
                  <a:schemeClr val="bg2">
                    <a:lumMod val="75000"/>
                  </a:schemeClr>
                </a:solidFill>
              </a:rPr>
              <a:t> [Wikipedia]</a:t>
            </a:r>
            <a:endParaRPr lang="en-US" sz="2000" dirty="0"/>
          </a:p>
        </p:txBody>
      </p:sp>
      <p:grpSp>
        <p:nvGrpSpPr>
          <p:cNvPr id="16" name="Group 15">
            <a:extLst>
              <a:ext uri="{FF2B5EF4-FFF2-40B4-BE49-F238E27FC236}">
                <a16:creationId xmlns:a16="http://schemas.microsoft.com/office/drawing/2014/main" id="{9EE655CD-ABAB-53F5-F38D-A38BF3F15B00}"/>
              </a:ext>
            </a:extLst>
          </p:cNvPr>
          <p:cNvGrpSpPr/>
          <p:nvPr/>
        </p:nvGrpSpPr>
        <p:grpSpPr>
          <a:xfrm>
            <a:off x="766286" y="2707026"/>
            <a:ext cx="2375156" cy="3016817"/>
            <a:chOff x="766286" y="2707026"/>
            <a:chExt cx="2375156" cy="3016817"/>
          </a:xfrm>
        </p:grpSpPr>
        <p:sp>
          <p:nvSpPr>
            <p:cNvPr id="7" name="Rectangle 6" descr="Office Worker">
              <a:extLst>
                <a:ext uri="{FF2B5EF4-FFF2-40B4-BE49-F238E27FC236}">
                  <a16:creationId xmlns:a16="http://schemas.microsoft.com/office/drawing/2014/main" id="{E5D4234F-3E03-221D-201E-1D13D76B95E8}"/>
                </a:ext>
              </a:extLst>
            </p:cNvPr>
            <p:cNvSpPr/>
            <p:nvPr/>
          </p:nvSpPr>
          <p:spPr>
            <a:xfrm>
              <a:off x="766286" y="2707026"/>
              <a:ext cx="831304" cy="831304"/>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p:spPr>
          <p:style>
            <a:lnRef idx="3">
              <a:schemeClr val="lt1">
                <a:hueOff val="0"/>
                <a:satOff val="0"/>
                <a:lumOff val="0"/>
                <a:alphaOff val="0"/>
              </a:schemeClr>
            </a:lnRef>
            <a:fillRef idx="1">
              <a:scrgbClr r="0" g="0" b="0"/>
            </a:fillRef>
            <a:effectRef idx="1">
              <a:schemeClr val="accent2">
                <a:hueOff val="0"/>
                <a:satOff val="0"/>
                <a:lumOff val="0"/>
                <a:alphaOff val="0"/>
              </a:schemeClr>
            </a:effectRef>
            <a:fontRef idx="minor">
              <a:schemeClr val="lt1"/>
            </a:fontRef>
          </p:style>
          <p:txBody>
            <a:bodyPr/>
            <a:lstStyle/>
            <a:p>
              <a:endParaRPr lang="en-US"/>
            </a:p>
          </p:txBody>
        </p:sp>
        <p:sp>
          <p:nvSpPr>
            <p:cNvPr id="8" name="Freeform: Shape 7">
              <a:extLst>
                <a:ext uri="{FF2B5EF4-FFF2-40B4-BE49-F238E27FC236}">
                  <a16:creationId xmlns:a16="http://schemas.microsoft.com/office/drawing/2014/main" id="{7BB7E052-CC31-1409-F062-77D172B4D792}"/>
                </a:ext>
              </a:extLst>
            </p:cNvPr>
            <p:cNvSpPr/>
            <p:nvPr/>
          </p:nvSpPr>
          <p:spPr>
            <a:xfrm>
              <a:off x="766286" y="3668054"/>
              <a:ext cx="2375156" cy="378540"/>
            </a:xfrm>
            <a:custGeom>
              <a:avLst/>
              <a:gdLst>
                <a:gd name="connsiteX0" fmla="*/ 0 w 2375156"/>
                <a:gd name="connsiteY0" fmla="*/ 0 h 378540"/>
                <a:gd name="connsiteX1" fmla="*/ 2375156 w 2375156"/>
                <a:gd name="connsiteY1" fmla="*/ 0 h 378540"/>
                <a:gd name="connsiteX2" fmla="*/ 2375156 w 2375156"/>
                <a:gd name="connsiteY2" fmla="*/ 378540 h 378540"/>
                <a:gd name="connsiteX3" fmla="*/ 0 w 2375156"/>
                <a:gd name="connsiteY3" fmla="*/ 378540 h 378540"/>
                <a:gd name="connsiteX4" fmla="*/ 0 w 2375156"/>
                <a:gd name="connsiteY4" fmla="*/ 0 h 37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5156" h="378540">
                  <a:moveTo>
                    <a:pt x="0" y="0"/>
                  </a:moveTo>
                  <a:lnTo>
                    <a:pt x="2375156" y="0"/>
                  </a:lnTo>
                  <a:lnTo>
                    <a:pt x="2375156" y="378540"/>
                  </a:lnTo>
                  <a:lnTo>
                    <a:pt x="0" y="37854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1066800">
                <a:lnSpc>
                  <a:spcPct val="100000"/>
                </a:lnSpc>
                <a:spcBef>
                  <a:spcPct val="0"/>
                </a:spcBef>
                <a:spcAft>
                  <a:spcPct val="35000"/>
                </a:spcAft>
                <a:buNone/>
                <a:defRPr b="1"/>
              </a:pPr>
              <a:r>
                <a:rPr lang="en-US" sz="2400" b="1" kern="1200" dirty="0"/>
                <a:t>Pre-existing bias</a:t>
              </a:r>
              <a:endParaRPr lang="en-US" sz="2400" kern="1200" dirty="0"/>
            </a:p>
          </p:txBody>
        </p:sp>
        <p:sp>
          <p:nvSpPr>
            <p:cNvPr id="9" name="Freeform: Shape 8">
              <a:extLst>
                <a:ext uri="{FF2B5EF4-FFF2-40B4-BE49-F238E27FC236}">
                  <a16:creationId xmlns:a16="http://schemas.microsoft.com/office/drawing/2014/main" id="{C803E5B8-CC51-BEBC-A46B-5CF177C23EF0}"/>
                </a:ext>
              </a:extLst>
            </p:cNvPr>
            <p:cNvSpPr/>
            <p:nvPr/>
          </p:nvSpPr>
          <p:spPr>
            <a:xfrm>
              <a:off x="766286" y="4106931"/>
              <a:ext cx="2375156" cy="1616912"/>
            </a:xfrm>
            <a:custGeom>
              <a:avLst/>
              <a:gdLst>
                <a:gd name="connsiteX0" fmla="*/ 0 w 2375156"/>
                <a:gd name="connsiteY0" fmla="*/ 0 h 1616912"/>
                <a:gd name="connsiteX1" fmla="*/ 2375156 w 2375156"/>
                <a:gd name="connsiteY1" fmla="*/ 0 h 1616912"/>
                <a:gd name="connsiteX2" fmla="*/ 2375156 w 2375156"/>
                <a:gd name="connsiteY2" fmla="*/ 1616912 h 1616912"/>
                <a:gd name="connsiteX3" fmla="*/ 0 w 2375156"/>
                <a:gd name="connsiteY3" fmla="*/ 1616912 h 1616912"/>
                <a:gd name="connsiteX4" fmla="*/ 0 w 2375156"/>
                <a:gd name="connsiteY4" fmla="*/ 0 h 1616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5156" h="1616912">
                  <a:moveTo>
                    <a:pt x="0" y="0"/>
                  </a:moveTo>
                  <a:lnTo>
                    <a:pt x="2375156" y="0"/>
                  </a:lnTo>
                  <a:lnTo>
                    <a:pt x="2375156" y="1616912"/>
                  </a:lnTo>
                  <a:lnTo>
                    <a:pt x="0" y="161691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US" sz="1400" kern="1200" dirty="0"/>
                <a:t>Social and institutional norms influence design and training data choices. </a:t>
              </a:r>
            </a:p>
            <a:p>
              <a:pPr marL="0" lvl="0" indent="0" algn="l" defTabSz="622300">
                <a:lnSpc>
                  <a:spcPct val="100000"/>
                </a:lnSpc>
                <a:spcBef>
                  <a:spcPct val="0"/>
                </a:spcBef>
                <a:spcAft>
                  <a:spcPct val="35000"/>
                </a:spcAft>
                <a:buNone/>
              </a:pPr>
              <a:r>
                <a:rPr lang="en-US" sz="1400" kern="1200" dirty="0"/>
                <a:t>Example: Evaluate job applicants for a job which is historically almost exclusively held by males.</a:t>
              </a:r>
            </a:p>
          </p:txBody>
        </p:sp>
      </p:grpSp>
      <p:grpSp>
        <p:nvGrpSpPr>
          <p:cNvPr id="18" name="Group 17">
            <a:extLst>
              <a:ext uri="{FF2B5EF4-FFF2-40B4-BE49-F238E27FC236}">
                <a16:creationId xmlns:a16="http://schemas.microsoft.com/office/drawing/2014/main" id="{CB4240C2-9450-FDCF-D810-C825FAAADA2E}"/>
              </a:ext>
            </a:extLst>
          </p:cNvPr>
          <p:cNvGrpSpPr/>
          <p:nvPr/>
        </p:nvGrpSpPr>
        <p:grpSpPr>
          <a:xfrm>
            <a:off x="3557095" y="2707026"/>
            <a:ext cx="2375156" cy="3016817"/>
            <a:chOff x="3557095" y="2707026"/>
            <a:chExt cx="2375156" cy="3016817"/>
          </a:xfrm>
        </p:grpSpPr>
        <p:sp>
          <p:nvSpPr>
            <p:cNvPr id="10" name="Rectangle 9" descr="Programmer">
              <a:extLst>
                <a:ext uri="{FF2B5EF4-FFF2-40B4-BE49-F238E27FC236}">
                  <a16:creationId xmlns:a16="http://schemas.microsoft.com/office/drawing/2014/main" id="{1023158F-73B1-558D-0B03-05BAF7412A04}"/>
                </a:ext>
              </a:extLst>
            </p:cNvPr>
            <p:cNvSpPr/>
            <p:nvPr/>
          </p:nvSpPr>
          <p:spPr>
            <a:xfrm>
              <a:off x="3557095" y="2707026"/>
              <a:ext cx="831304" cy="831304"/>
            </a:xfrm>
            <a:prstGeom prst="rect">
              <a:avLst/>
            </a:prstGeom>
            <a: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p:spPr>
          <p:style>
            <a:lnRef idx="3">
              <a:schemeClr val="lt1">
                <a:hueOff val="0"/>
                <a:satOff val="0"/>
                <a:lumOff val="0"/>
                <a:alphaOff val="0"/>
              </a:schemeClr>
            </a:lnRef>
            <a:fillRef idx="1">
              <a:scrgbClr r="0" g="0" b="0"/>
            </a:fillRef>
            <a:effectRef idx="1">
              <a:schemeClr val="accent2">
                <a:hueOff val="3238005"/>
                <a:satOff val="-9410"/>
                <a:lumOff val="-7648"/>
                <a:alphaOff val="0"/>
              </a:schemeClr>
            </a:effectRef>
            <a:fontRef idx="minor">
              <a:schemeClr val="lt1"/>
            </a:fontRef>
          </p:style>
          <p:txBody>
            <a:bodyPr/>
            <a:lstStyle/>
            <a:p>
              <a:endParaRPr lang="en-US"/>
            </a:p>
          </p:txBody>
        </p:sp>
        <p:sp>
          <p:nvSpPr>
            <p:cNvPr id="11" name="Freeform: Shape 10">
              <a:extLst>
                <a:ext uri="{FF2B5EF4-FFF2-40B4-BE49-F238E27FC236}">
                  <a16:creationId xmlns:a16="http://schemas.microsoft.com/office/drawing/2014/main" id="{5126F722-EEDC-D273-1B72-CAD535E52058}"/>
                </a:ext>
              </a:extLst>
            </p:cNvPr>
            <p:cNvSpPr/>
            <p:nvPr/>
          </p:nvSpPr>
          <p:spPr>
            <a:xfrm>
              <a:off x="3557095" y="3668054"/>
              <a:ext cx="2375156" cy="378540"/>
            </a:xfrm>
            <a:custGeom>
              <a:avLst/>
              <a:gdLst>
                <a:gd name="connsiteX0" fmla="*/ 0 w 2375156"/>
                <a:gd name="connsiteY0" fmla="*/ 0 h 378540"/>
                <a:gd name="connsiteX1" fmla="*/ 2375156 w 2375156"/>
                <a:gd name="connsiteY1" fmla="*/ 0 h 378540"/>
                <a:gd name="connsiteX2" fmla="*/ 2375156 w 2375156"/>
                <a:gd name="connsiteY2" fmla="*/ 378540 h 378540"/>
                <a:gd name="connsiteX3" fmla="*/ 0 w 2375156"/>
                <a:gd name="connsiteY3" fmla="*/ 378540 h 378540"/>
                <a:gd name="connsiteX4" fmla="*/ 0 w 2375156"/>
                <a:gd name="connsiteY4" fmla="*/ 0 h 37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5156" h="378540">
                  <a:moveTo>
                    <a:pt x="0" y="0"/>
                  </a:moveTo>
                  <a:lnTo>
                    <a:pt x="2375156" y="0"/>
                  </a:lnTo>
                  <a:lnTo>
                    <a:pt x="2375156" y="378540"/>
                  </a:lnTo>
                  <a:lnTo>
                    <a:pt x="0" y="37854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1066800">
                <a:lnSpc>
                  <a:spcPct val="100000"/>
                </a:lnSpc>
                <a:spcBef>
                  <a:spcPct val="0"/>
                </a:spcBef>
                <a:spcAft>
                  <a:spcPct val="35000"/>
                </a:spcAft>
                <a:buNone/>
                <a:defRPr b="1"/>
              </a:pPr>
              <a:r>
                <a:rPr lang="en-US" sz="2400" b="1" kern="1200" dirty="0"/>
                <a:t>Technical bias</a:t>
              </a:r>
              <a:endParaRPr lang="en-US" sz="2400" kern="1200" dirty="0"/>
            </a:p>
          </p:txBody>
        </p:sp>
        <p:sp>
          <p:nvSpPr>
            <p:cNvPr id="12" name="Freeform: Shape 11">
              <a:extLst>
                <a:ext uri="{FF2B5EF4-FFF2-40B4-BE49-F238E27FC236}">
                  <a16:creationId xmlns:a16="http://schemas.microsoft.com/office/drawing/2014/main" id="{86AEF462-92D4-F487-F7C2-681FFE8ECDD4}"/>
                </a:ext>
              </a:extLst>
            </p:cNvPr>
            <p:cNvSpPr/>
            <p:nvPr/>
          </p:nvSpPr>
          <p:spPr>
            <a:xfrm>
              <a:off x="3557095" y="4106931"/>
              <a:ext cx="2375156" cy="1616912"/>
            </a:xfrm>
            <a:custGeom>
              <a:avLst/>
              <a:gdLst>
                <a:gd name="connsiteX0" fmla="*/ 0 w 2375156"/>
                <a:gd name="connsiteY0" fmla="*/ 0 h 1616912"/>
                <a:gd name="connsiteX1" fmla="*/ 2375156 w 2375156"/>
                <a:gd name="connsiteY1" fmla="*/ 0 h 1616912"/>
                <a:gd name="connsiteX2" fmla="*/ 2375156 w 2375156"/>
                <a:gd name="connsiteY2" fmla="*/ 1616912 h 1616912"/>
                <a:gd name="connsiteX3" fmla="*/ 0 w 2375156"/>
                <a:gd name="connsiteY3" fmla="*/ 1616912 h 1616912"/>
                <a:gd name="connsiteX4" fmla="*/ 0 w 2375156"/>
                <a:gd name="connsiteY4" fmla="*/ 0 h 1616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5156" h="1616912">
                  <a:moveTo>
                    <a:pt x="0" y="0"/>
                  </a:moveTo>
                  <a:lnTo>
                    <a:pt x="2375156" y="0"/>
                  </a:lnTo>
                  <a:lnTo>
                    <a:pt x="2375156" y="1616912"/>
                  </a:lnTo>
                  <a:lnTo>
                    <a:pt x="0" y="161691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US" sz="1400" kern="1200" dirty="0"/>
                <a:t>Limitations of a program or computational power. </a:t>
              </a:r>
            </a:p>
            <a:p>
              <a:pPr marL="0" lvl="0" indent="0" algn="l" defTabSz="622300">
                <a:lnSpc>
                  <a:spcPct val="100000"/>
                </a:lnSpc>
                <a:spcBef>
                  <a:spcPct val="0"/>
                </a:spcBef>
                <a:spcAft>
                  <a:spcPct val="35000"/>
                </a:spcAft>
                <a:buNone/>
              </a:pPr>
              <a:endParaRPr lang="en-US" sz="1400" kern="1200" dirty="0"/>
            </a:p>
            <a:p>
              <a:pPr marL="0" lvl="0" indent="0" algn="l" defTabSz="622300">
                <a:lnSpc>
                  <a:spcPct val="100000"/>
                </a:lnSpc>
                <a:spcBef>
                  <a:spcPct val="0"/>
                </a:spcBef>
                <a:spcAft>
                  <a:spcPct val="35000"/>
                </a:spcAft>
                <a:buNone/>
              </a:pPr>
              <a:r>
                <a:rPr lang="en-US" sz="1400" kern="1200" dirty="0"/>
                <a:t>Example: Algorithm uses data that is easy to obtain but biased.</a:t>
              </a:r>
            </a:p>
          </p:txBody>
        </p:sp>
      </p:grpSp>
      <p:grpSp>
        <p:nvGrpSpPr>
          <p:cNvPr id="17" name="Group 16">
            <a:extLst>
              <a:ext uri="{FF2B5EF4-FFF2-40B4-BE49-F238E27FC236}">
                <a16:creationId xmlns:a16="http://schemas.microsoft.com/office/drawing/2014/main" id="{3C466272-864D-8B14-5ABD-28E5D165770A}"/>
              </a:ext>
            </a:extLst>
          </p:cNvPr>
          <p:cNvGrpSpPr/>
          <p:nvPr/>
        </p:nvGrpSpPr>
        <p:grpSpPr>
          <a:xfrm>
            <a:off x="6347903" y="2707026"/>
            <a:ext cx="2375156" cy="3016817"/>
            <a:chOff x="6347903" y="2707026"/>
            <a:chExt cx="2375156" cy="3016817"/>
          </a:xfrm>
        </p:grpSpPr>
        <p:sp>
          <p:nvSpPr>
            <p:cNvPr id="13" name="Rectangle 12" descr="Statistics">
              <a:extLst>
                <a:ext uri="{FF2B5EF4-FFF2-40B4-BE49-F238E27FC236}">
                  <a16:creationId xmlns:a16="http://schemas.microsoft.com/office/drawing/2014/main" id="{B1F00A2B-D22A-1F10-FE7D-8C2000D93EF9}"/>
                </a:ext>
              </a:extLst>
            </p:cNvPr>
            <p:cNvSpPr/>
            <p:nvPr/>
          </p:nvSpPr>
          <p:spPr>
            <a:xfrm>
              <a:off x="6347903" y="2707026"/>
              <a:ext cx="831304" cy="831304"/>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p:spPr>
          <p:style>
            <a:lnRef idx="3">
              <a:schemeClr val="lt1">
                <a:hueOff val="0"/>
                <a:satOff val="0"/>
                <a:lumOff val="0"/>
                <a:alphaOff val="0"/>
              </a:schemeClr>
            </a:lnRef>
            <a:fillRef idx="1">
              <a:scrgbClr r="0" g="0" b="0"/>
            </a:fillRef>
            <a:effectRef idx="1">
              <a:schemeClr val="accent2">
                <a:hueOff val="6476011"/>
                <a:satOff val="-18820"/>
                <a:lumOff val="-15296"/>
                <a:alphaOff val="0"/>
              </a:schemeClr>
            </a:effectRef>
            <a:fontRef idx="minor">
              <a:schemeClr val="lt1"/>
            </a:fontRef>
          </p:style>
          <p:txBody>
            <a:bodyPr/>
            <a:lstStyle/>
            <a:p>
              <a:endParaRPr lang="en-US"/>
            </a:p>
          </p:txBody>
        </p:sp>
        <p:sp>
          <p:nvSpPr>
            <p:cNvPr id="14" name="Freeform: Shape 13">
              <a:extLst>
                <a:ext uri="{FF2B5EF4-FFF2-40B4-BE49-F238E27FC236}">
                  <a16:creationId xmlns:a16="http://schemas.microsoft.com/office/drawing/2014/main" id="{F33C24E2-4E3B-CF9C-DBAE-12F959A943A0}"/>
                </a:ext>
              </a:extLst>
            </p:cNvPr>
            <p:cNvSpPr/>
            <p:nvPr/>
          </p:nvSpPr>
          <p:spPr>
            <a:xfrm>
              <a:off x="6347903" y="3668054"/>
              <a:ext cx="2375156" cy="378540"/>
            </a:xfrm>
            <a:custGeom>
              <a:avLst/>
              <a:gdLst>
                <a:gd name="connsiteX0" fmla="*/ 0 w 2375156"/>
                <a:gd name="connsiteY0" fmla="*/ 0 h 378540"/>
                <a:gd name="connsiteX1" fmla="*/ 2375156 w 2375156"/>
                <a:gd name="connsiteY1" fmla="*/ 0 h 378540"/>
                <a:gd name="connsiteX2" fmla="*/ 2375156 w 2375156"/>
                <a:gd name="connsiteY2" fmla="*/ 378540 h 378540"/>
                <a:gd name="connsiteX3" fmla="*/ 0 w 2375156"/>
                <a:gd name="connsiteY3" fmla="*/ 378540 h 378540"/>
                <a:gd name="connsiteX4" fmla="*/ 0 w 2375156"/>
                <a:gd name="connsiteY4" fmla="*/ 0 h 37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5156" h="378540">
                  <a:moveTo>
                    <a:pt x="0" y="0"/>
                  </a:moveTo>
                  <a:lnTo>
                    <a:pt x="2375156" y="0"/>
                  </a:lnTo>
                  <a:lnTo>
                    <a:pt x="2375156" y="378540"/>
                  </a:lnTo>
                  <a:lnTo>
                    <a:pt x="0" y="37854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1066800">
                <a:lnSpc>
                  <a:spcPct val="100000"/>
                </a:lnSpc>
                <a:spcBef>
                  <a:spcPct val="0"/>
                </a:spcBef>
                <a:spcAft>
                  <a:spcPct val="35000"/>
                </a:spcAft>
                <a:buNone/>
                <a:defRPr b="1"/>
              </a:pPr>
              <a:r>
                <a:rPr lang="en-US" sz="2400" b="1" kern="1200" dirty="0"/>
                <a:t>Emergent bias</a:t>
              </a:r>
              <a:endParaRPr lang="en-US" sz="2400" kern="1200" dirty="0"/>
            </a:p>
          </p:txBody>
        </p:sp>
        <p:sp>
          <p:nvSpPr>
            <p:cNvPr id="15" name="Freeform: Shape 14">
              <a:extLst>
                <a:ext uri="{FF2B5EF4-FFF2-40B4-BE49-F238E27FC236}">
                  <a16:creationId xmlns:a16="http://schemas.microsoft.com/office/drawing/2014/main" id="{081F9B90-5392-C550-ACD4-52EA8C1609C4}"/>
                </a:ext>
              </a:extLst>
            </p:cNvPr>
            <p:cNvSpPr/>
            <p:nvPr/>
          </p:nvSpPr>
          <p:spPr>
            <a:xfrm>
              <a:off x="6347903" y="4106931"/>
              <a:ext cx="2375156" cy="1616912"/>
            </a:xfrm>
            <a:custGeom>
              <a:avLst/>
              <a:gdLst>
                <a:gd name="connsiteX0" fmla="*/ 0 w 2375156"/>
                <a:gd name="connsiteY0" fmla="*/ 0 h 1616912"/>
                <a:gd name="connsiteX1" fmla="*/ 2375156 w 2375156"/>
                <a:gd name="connsiteY1" fmla="*/ 0 h 1616912"/>
                <a:gd name="connsiteX2" fmla="*/ 2375156 w 2375156"/>
                <a:gd name="connsiteY2" fmla="*/ 1616912 h 1616912"/>
                <a:gd name="connsiteX3" fmla="*/ 0 w 2375156"/>
                <a:gd name="connsiteY3" fmla="*/ 1616912 h 1616912"/>
                <a:gd name="connsiteX4" fmla="*/ 0 w 2375156"/>
                <a:gd name="connsiteY4" fmla="*/ 0 h 1616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5156" h="1616912">
                  <a:moveTo>
                    <a:pt x="0" y="0"/>
                  </a:moveTo>
                  <a:lnTo>
                    <a:pt x="2375156" y="0"/>
                  </a:lnTo>
                  <a:lnTo>
                    <a:pt x="2375156" y="1616912"/>
                  </a:lnTo>
                  <a:lnTo>
                    <a:pt x="0" y="161691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US" sz="1400" kern="1200" dirty="0"/>
                <a:t>Use and reliance on algorithms across new or unanticipated contexts.</a:t>
              </a:r>
            </a:p>
            <a:p>
              <a:pPr marL="0" lvl="0" indent="0" algn="l" defTabSz="622300">
                <a:lnSpc>
                  <a:spcPct val="100000"/>
                </a:lnSpc>
                <a:spcBef>
                  <a:spcPct val="0"/>
                </a:spcBef>
                <a:spcAft>
                  <a:spcPct val="35000"/>
                </a:spcAft>
                <a:buNone/>
              </a:pPr>
              <a:r>
                <a:rPr lang="en-US" sz="1400" kern="1200" dirty="0"/>
                <a:t>Example: Use a large language model to support job candidate selection.</a:t>
              </a:r>
            </a:p>
          </p:txBody>
        </p:sp>
      </p:grpSp>
    </p:spTree>
    <p:extLst>
      <p:ext uri="{BB962C8B-B14F-4D97-AF65-F5344CB8AC3E}">
        <p14:creationId xmlns:p14="http://schemas.microsoft.com/office/powerpoint/2010/main" val="3748269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6FFE9-6106-099C-4A59-121058D455DB}"/>
              </a:ext>
            </a:extLst>
          </p:cNvPr>
          <p:cNvSpPr>
            <a:spLocks noGrp="1"/>
          </p:cNvSpPr>
          <p:nvPr>
            <p:ph type="title"/>
          </p:nvPr>
        </p:nvSpPr>
        <p:spPr/>
        <p:txBody>
          <a:bodyPr anchor="ctr">
            <a:normAutofit/>
          </a:bodyPr>
          <a:lstStyle/>
          <a:p>
            <a:r>
              <a:rPr lang="en-US" sz="4700" dirty="0"/>
              <a:t>Types of AI Safety</a:t>
            </a:r>
          </a:p>
        </p:txBody>
      </p:sp>
      <p:sp>
        <p:nvSpPr>
          <p:cNvPr id="3" name="Content Placeholder 2">
            <a:extLst>
              <a:ext uri="{FF2B5EF4-FFF2-40B4-BE49-F238E27FC236}">
                <a16:creationId xmlns:a16="http://schemas.microsoft.com/office/drawing/2014/main" id="{684F66F8-536B-6DB4-2048-E5BBE78484C1}"/>
              </a:ext>
            </a:extLst>
          </p:cNvPr>
          <p:cNvSpPr>
            <a:spLocks noGrp="1"/>
          </p:cNvSpPr>
          <p:nvPr>
            <p:ph idx="1"/>
          </p:nvPr>
        </p:nvSpPr>
        <p:spPr>
          <a:xfrm>
            <a:off x="628650" y="1825625"/>
            <a:ext cx="7886700" cy="612775"/>
          </a:xfrm>
        </p:spPr>
        <p:txBody>
          <a:bodyPr>
            <a:normAutofit/>
          </a:bodyPr>
          <a:lstStyle/>
          <a:p>
            <a:pPr marL="0" indent="0" algn="ctr">
              <a:buNone/>
            </a:pPr>
            <a:r>
              <a:rPr lang="en-US" sz="2000" dirty="0"/>
              <a:t>“Prevent accidents, misuse, or other harmful consequences of AI.”</a:t>
            </a:r>
          </a:p>
          <a:p>
            <a:endParaRPr lang="en-US" sz="1900" dirty="0"/>
          </a:p>
        </p:txBody>
      </p:sp>
      <p:grpSp>
        <p:nvGrpSpPr>
          <p:cNvPr id="12" name="Group 11">
            <a:extLst>
              <a:ext uri="{FF2B5EF4-FFF2-40B4-BE49-F238E27FC236}">
                <a16:creationId xmlns:a16="http://schemas.microsoft.com/office/drawing/2014/main" id="{183A50F6-CF0C-ABE4-4309-E1E2A0272293}"/>
              </a:ext>
            </a:extLst>
          </p:cNvPr>
          <p:cNvGrpSpPr/>
          <p:nvPr/>
        </p:nvGrpSpPr>
        <p:grpSpPr>
          <a:xfrm>
            <a:off x="785553" y="2586771"/>
            <a:ext cx="2230294" cy="2364112"/>
            <a:chOff x="785553" y="2586771"/>
            <a:chExt cx="2230294" cy="2364112"/>
          </a:xfrm>
        </p:grpSpPr>
        <p:sp>
          <p:nvSpPr>
            <p:cNvPr id="6" name="Rectangle: Rounded Corners 5" descr="Clipboard Mixed with solid fill">
              <a:extLst>
                <a:ext uri="{FF2B5EF4-FFF2-40B4-BE49-F238E27FC236}">
                  <a16:creationId xmlns:a16="http://schemas.microsoft.com/office/drawing/2014/main" id="{FF9777CF-69D0-D1D0-88FC-1A47FF8C8DB6}"/>
                </a:ext>
              </a:extLst>
            </p:cNvPr>
            <p:cNvSpPr/>
            <p:nvPr/>
          </p:nvSpPr>
          <p:spPr>
            <a:xfrm>
              <a:off x="785553" y="2586771"/>
              <a:ext cx="2230294" cy="1536672"/>
            </a:xfrm>
            <a:prstGeom prst="roundRect">
              <a:avLst/>
            </a:prstGeom>
            <a:blipFill dpi="0" rotWithShape="1">
              <a:blip r:embed="rId3">
                <a:extLst>
                  <a:ext uri="{96DAC541-7B7A-43D3-8B79-37D633B846F1}">
                    <asvg:svgBlip xmlns:asvg="http://schemas.microsoft.com/office/drawing/2016/SVG/main" r:embed="rId4"/>
                  </a:ext>
                </a:extLst>
              </a:blip>
              <a:srcRect/>
              <a:stretch>
                <a:fillRect l="20000" r="20000"/>
              </a:stretch>
            </a:blipFill>
          </p:spPr>
          <p:style>
            <a:lnRef idx="2">
              <a:schemeClr val="lt1">
                <a:hueOff val="0"/>
                <a:satOff val="0"/>
                <a:lumOff val="0"/>
                <a:alphaOff val="0"/>
              </a:schemeClr>
            </a:lnRef>
            <a:fillRef idx="1">
              <a:scrgbClr r="0" g="0" b="0"/>
            </a:fillRef>
            <a:effectRef idx="0">
              <a:schemeClr val="accent2">
                <a:hueOff val="0"/>
                <a:satOff val="0"/>
                <a:lumOff val="0"/>
                <a:alphaOff val="0"/>
              </a:schemeClr>
            </a:effectRef>
            <a:fontRef idx="minor">
              <a:schemeClr val="lt1"/>
            </a:fontRef>
          </p:style>
          <p:txBody>
            <a:bodyPr/>
            <a:lstStyle/>
            <a:p>
              <a:endParaRPr lang="en-US"/>
            </a:p>
          </p:txBody>
        </p:sp>
        <p:sp>
          <p:nvSpPr>
            <p:cNvPr id="7" name="Freeform: Shape 6">
              <a:extLst>
                <a:ext uri="{FF2B5EF4-FFF2-40B4-BE49-F238E27FC236}">
                  <a16:creationId xmlns:a16="http://schemas.microsoft.com/office/drawing/2014/main" id="{CDE457A2-BEFA-0926-1BC6-BB7F7259DE58}"/>
                </a:ext>
              </a:extLst>
            </p:cNvPr>
            <p:cNvSpPr/>
            <p:nvPr/>
          </p:nvSpPr>
          <p:spPr>
            <a:xfrm>
              <a:off x="785553" y="4123444"/>
              <a:ext cx="2230294" cy="827439"/>
            </a:xfrm>
            <a:custGeom>
              <a:avLst/>
              <a:gdLst>
                <a:gd name="connsiteX0" fmla="*/ 0 w 2230294"/>
                <a:gd name="connsiteY0" fmla="*/ 0 h 827439"/>
                <a:gd name="connsiteX1" fmla="*/ 2230294 w 2230294"/>
                <a:gd name="connsiteY1" fmla="*/ 0 h 827439"/>
                <a:gd name="connsiteX2" fmla="*/ 2230294 w 2230294"/>
                <a:gd name="connsiteY2" fmla="*/ 827439 h 827439"/>
                <a:gd name="connsiteX3" fmla="*/ 0 w 2230294"/>
                <a:gd name="connsiteY3" fmla="*/ 827439 h 827439"/>
                <a:gd name="connsiteX4" fmla="*/ 0 w 2230294"/>
                <a:gd name="connsiteY4" fmla="*/ 0 h 827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0294" h="827439">
                  <a:moveTo>
                    <a:pt x="0" y="0"/>
                  </a:moveTo>
                  <a:lnTo>
                    <a:pt x="2230294" y="0"/>
                  </a:lnTo>
                  <a:lnTo>
                    <a:pt x="2230294" y="827439"/>
                  </a:lnTo>
                  <a:lnTo>
                    <a:pt x="0" y="82743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63576" tIns="163576" rIns="163576" bIns="0" numCol="1" spcCol="1270" anchor="t" anchorCtr="0">
              <a:noAutofit/>
            </a:bodyPr>
            <a:lstStyle/>
            <a:p>
              <a:pPr marL="0" lvl="0" indent="0" algn="ctr" defTabSz="1022350">
                <a:lnSpc>
                  <a:spcPct val="90000"/>
                </a:lnSpc>
                <a:spcBef>
                  <a:spcPct val="0"/>
                </a:spcBef>
                <a:spcAft>
                  <a:spcPct val="35000"/>
                </a:spcAft>
                <a:buNone/>
              </a:pPr>
              <a:r>
                <a:rPr lang="en-US" sz="2300" kern="1200" dirty="0"/>
                <a:t>AI Testing</a:t>
              </a:r>
            </a:p>
          </p:txBody>
        </p:sp>
      </p:grpSp>
      <p:grpSp>
        <p:nvGrpSpPr>
          <p:cNvPr id="14" name="Group 13">
            <a:extLst>
              <a:ext uri="{FF2B5EF4-FFF2-40B4-BE49-F238E27FC236}">
                <a16:creationId xmlns:a16="http://schemas.microsoft.com/office/drawing/2014/main" id="{A2D2AAA3-7904-2DEC-8A9A-1D00463C3A9C}"/>
              </a:ext>
            </a:extLst>
          </p:cNvPr>
          <p:cNvGrpSpPr/>
          <p:nvPr/>
        </p:nvGrpSpPr>
        <p:grpSpPr>
          <a:xfrm>
            <a:off x="3238970" y="2586771"/>
            <a:ext cx="2230294" cy="2364112"/>
            <a:chOff x="3238970" y="2586771"/>
            <a:chExt cx="2230294" cy="2364112"/>
          </a:xfrm>
        </p:grpSpPr>
        <p:sp>
          <p:nvSpPr>
            <p:cNvPr id="8" name="Rectangle: Rounded Corners 7" descr="Security camera with solid fill">
              <a:extLst>
                <a:ext uri="{FF2B5EF4-FFF2-40B4-BE49-F238E27FC236}">
                  <a16:creationId xmlns:a16="http://schemas.microsoft.com/office/drawing/2014/main" id="{C0925C64-5C59-569B-6565-94771A2CDCEF}"/>
                </a:ext>
              </a:extLst>
            </p:cNvPr>
            <p:cNvSpPr/>
            <p:nvPr/>
          </p:nvSpPr>
          <p:spPr>
            <a:xfrm>
              <a:off x="3238970" y="2586771"/>
              <a:ext cx="2230294" cy="1536672"/>
            </a:xfrm>
            <a:prstGeom prst="roundRect">
              <a:avLst/>
            </a:prstGeom>
            <a:blipFill dpi="0" rotWithShape="1">
              <a:blip r:embed="rId5">
                <a:extLst>
                  <a:ext uri="{96DAC541-7B7A-43D3-8B79-37D633B846F1}">
                    <asvg:svgBlip xmlns:asvg="http://schemas.microsoft.com/office/drawing/2016/SVG/main" r:embed="rId6"/>
                  </a:ext>
                </a:extLst>
              </a:blip>
              <a:srcRect/>
              <a:stretch>
                <a:fillRect l="20000" r="20000"/>
              </a:stretch>
            </a:blipFill>
          </p:spPr>
          <p:style>
            <a:lnRef idx="2">
              <a:schemeClr val="lt1">
                <a:hueOff val="0"/>
                <a:satOff val="0"/>
                <a:lumOff val="0"/>
                <a:alphaOff val="0"/>
              </a:schemeClr>
            </a:lnRef>
            <a:fillRef idx="1">
              <a:scrgbClr r="0" g="0" b="0"/>
            </a:fillRef>
            <a:effectRef idx="0">
              <a:schemeClr val="accent3">
                <a:hueOff val="0"/>
                <a:satOff val="0"/>
                <a:lumOff val="0"/>
                <a:alphaOff val="0"/>
              </a:schemeClr>
            </a:effectRef>
            <a:fontRef idx="minor">
              <a:schemeClr val="lt1"/>
            </a:fontRef>
          </p:style>
          <p:txBody>
            <a:bodyPr/>
            <a:lstStyle/>
            <a:p>
              <a:endParaRPr lang="en-US"/>
            </a:p>
          </p:txBody>
        </p:sp>
        <p:sp>
          <p:nvSpPr>
            <p:cNvPr id="9" name="Freeform: Shape 8">
              <a:extLst>
                <a:ext uri="{FF2B5EF4-FFF2-40B4-BE49-F238E27FC236}">
                  <a16:creationId xmlns:a16="http://schemas.microsoft.com/office/drawing/2014/main" id="{6749E1BE-A4A7-310F-B427-2D85ADF83A02}"/>
                </a:ext>
              </a:extLst>
            </p:cNvPr>
            <p:cNvSpPr/>
            <p:nvPr/>
          </p:nvSpPr>
          <p:spPr>
            <a:xfrm>
              <a:off x="3238970" y="4123444"/>
              <a:ext cx="2230294" cy="827439"/>
            </a:xfrm>
            <a:custGeom>
              <a:avLst/>
              <a:gdLst>
                <a:gd name="connsiteX0" fmla="*/ 0 w 2230294"/>
                <a:gd name="connsiteY0" fmla="*/ 0 h 827439"/>
                <a:gd name="connsiteX1" fmla="*/ 2230294 w 2230294"/>
                <a:gd name="connsiteY1" fmla="*/ 0 h 827439"/>
                <a:gd name="connsiteX2" fmla="*/ 2230294 w 2230294"/>
                <a:gd name="connsiteY2" fmla="*/ 827439 h 827439"/>
                <a:gd name="connsiteX3" fmla="*/ 0 w 2230294"/>
                <a:gd name="connsiteY3" fmla="*/ 827439 h 827439"/>
                <a:gd name="connsiteX4" fmla="*/ 0 w 2230294"/>
                <a:gd name="connsiteY4" fmla="*/ 0 h 827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0294" h="827439">
                  <a:moveTo>
                    <a:pt x="0" y="0"/>
                  </a:moveTo>
                  <a:lnTo>
                    <a:pt x="2230294" y="0"/>
                  </a:lnTo>
                  <a:lnTo>
                    <a:pt x="2230294" y="827439"/>
                  </a:lnTo>
                  <a:lnTo>
                    <a:pt x="0" y="82743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63576" tIns="163576" rIns="163576" bIns="0" numCol="1" spcCol="1270" anchor="t" anchorCtr="0">
              <a:noAutofit/>
            </a:bodyPr>
            <a:lstStyle/>
            <a:p>
              <a:pPr marL="0" lvl="0" indent="0" algn="ctr" defTabSz="1022350">
                <a:lnSpc>
                  <a:spcPct val="90000"/>
                </a:lnSpc>
                <a:spcBef>
                  <a:spcPct val="0"/>
                </a:spcBef>
                <a:spcAft>
                  <a:spcPct val="35000"/>
                </a:spcAft>
                <a:buNone/>
              </a:pPr>
              <a:r>
                <a:rPr lang="en-US" sz="2300" kern="1200"/>
                <a:t>Monitoring AI</a:t>
              </a:r>
              <a:endParaRPr lang="en-US" sz="2300" kern="1200" dirty="0"/>
            </a:p>
          </p:txBody>
        </p:sp>
      </p:grpSp>
      <p:grpSp>
        <p:nvGrpSpPr>
          <p:cNvPr id="13" name="Group 12">
            <a:extLst>
              <a:ext uri="{FF2B5EF4-FFF2-40B4-BE49-F238E27FC236}">
                <a16:creationId xmlns:a16="http://schemas.microsoft.com/office/drawing/2014/main" id="{AB952806-5878-3E7C-CCF5-3EB9321760AC}"/>
              </a:ext>
            </a:extLst>
          </p:cNvPr>
          <p:cNvGrpSpPr/>
          <p:nvPr/>
        </p:nvGrpSpPr>
        <p:grpSpPr>
          <a:xfrm>
            <a:off x="5692388" y="2586771"/>
            <a:ext cx="2230294" cy="2364112"/>
            <a:chOff x="5692388" y="2586771"/>
            <a:chExt cx="2230294" cy="2364112"/>
          </a:xfrm>
        </p:grpSpPr>
        <p:sp>
          <p:nvSpPr>
            <p:cNvPr id="10" name="Rectangle: Rounded Corners 9" descr="Robber with solid fill">
              <a:extLst>
                <a:ext uri="{FF2B5EF4-FFF2-40B4-BE49-F238E27FC236}">
                  <a16:creationId xmlns:a16="http://schemas.microsoft.com/office/drawing/2014/main" id="{298E3D03-B257-1FA6-45E8-19BCA3E9A37F}"/>
                </a:ext>
              </a:extLst>
            </p:cNvPr>
            <p:cNvSpPr/>
            <p:nvPr/>
          </p:nvSpPr>
          <p:spPr>
            <a:xfrm>
              <a:off x="5692388" y="2586771"/>
              <a:ext cx="2230294" cy="1536672"/>
            </a:xfrm>
            <a:prstGeom prst="roundRect">
              <a:avLst/>
            </a:prstGeom>
            <a:blipFill dpi="0" rotWithShape="1">
              <a:blip r:embed="rId7">
                <a:extLst>
                  <a:ext uri="{96DAC541-7B7A-43D3-8B79-37D633B846F1}">
                    <asvg:svgBlip xmlns:asvg="http://schemas.microsoft.com/office/drawing/2016/SVG/main" r:embed="rId8"/>
                  </a:ext>
                </a:extLst>
              </a:blip>
              <a:srcRect/>
              <a:stretch>
                <a:fillRect l="20000" r="20000"/>
              </a:stretch>
            </a:blipFill>
          </p:spPr>
          <p:style>
            <a:lnRef idx="2">
              <a:schemeClr val="lt1">
                <a:hueOff val="0"/>
                <a:satOff val="0"/>
                <a:lumOff val="0"/>
                <a:alphaOff val="0"/>
              </a:schemeClr>
            </a:lnRef>
            <a:fillRef idx="1">
              <a:scrgbClr r="0" g="0" b="0"/>
            </a:fillRef>
            <a:effectRef idx="0">
              <a:schemeClr val="accent4">
                <a:hueOff val="0"/>
                <a:satOff val="0"/>
                <a:lumOff val="0"/>
                <a:alphaOff val="0"/>
              </a:schemeClr>
            </a:effectRef>
            <a:fontRef idx="minor">
              <a:schemeClr val="lt1"/>
            </a:fontRef>
          </p:style>
          <p:txBody>
            <a:bodyPr/>
            <a:lstStyle/>
            <a:p>
              <a:endParaRPr lang="en-US"/>
            </a:p>
          </p:txBody>
        </p:sp>
        <p:sp>
          <p:nvSpPr>
            <p:cNvPr id="11" name="Freeform: Shape 10">
              <a:extLst>
                <a:ext uri="{FF2B5EF4-FFF2-40B4-BE49-F238E27FC236}">
                  <a16:creationId xmlns:a16="http://schemas.microsoft.com/office/drawing/2014/main" id="{E417F0D5-F782-7E03-7143-86E915B7F9FB}"/>
                </a:ext>
              </a:extLst>
            </p:cNvPr>
            <p:cNvSpPr/>
            <p:nvPr/>
          </p:nvSpPr>
          <p:spPr>
            <a:xfrm>
              <a:off x="5692388" y="4123444"/>
              <a:ext cx="2230294" cy="827439"/>
            </a:xfrm>
            <a:custGeom>
              <a:avLst/>
              <a:gdLst>
                <a:gd name="connsiteX0" fmla="*/ 0 w 2230294"/>
                <a:gd name="connsiteY0" fmla="*/ 0 h 827439"/>
                <a:gd name="connsiteX1" fmla="*/ 2230294 w 2230294"/>
                <a:gd name="connsiteY1" fmla="*/ 0 h 827439"/>
                <a:gd name="connsiteX2" fmla="*/ 2230294 w 2230294"/>
                <a:gd name="connsiteY2" fmla="*/ 827439 h 827439"/>
                <a:gd name="connsiteX3" fmla="*/ 0 w 2230294"/>
                <a:gd name="connsiteY3" fmla="*/ 827439 h 827439"/>
                <a:gd name="connsiteX4" fmla="*/ 0 w 2230294"/>
                <a:gd name="connsiteY4" fmla="*/ 0 h 827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0294" h="827439">
                  <a:moveTo>
                    <a:pt x="0" y="0"/>
                  </a:moveTo>
                  <a:lnTo>
                    <a:pt x="2230294" y="0"/>
                  </a:lnTo>
                  <a:lnTo>
                    <a:pt x="2230294" y="827439"/>
                  </a:lnTo>
                  <a:lnTo>
                    <a:pt x="0" y="82743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63576" tIns="163576" rIns="163576" bIns="0" numCol="1" spcCol="1270" anchor="t" anchorCtr="0">
              <a:noAutofit/>
            </a:bodyPr>
            <a:lstStyle/>
            <a:p>
              <a:pPr marL="0" lvl="0" indent="0" algn="ctr" defTabSz="1022350">
                <a:lnSpc>
                  <a:spcPct val="90000"/>
                </a:lnSpc>
                <a:spcBef>
                  <a:spcPct val="0"/>
                </a:spcBef>
                <a:spcAft>
                  <a:spcPct val="35000"/>
                </a:spcAft>
                <a:buNone/>
              </a:pPr>
              <a:r>
                <a:rPr lang="en-US" sz="2300" kern="1200" dirty="0"/>
                <a:t>Adversarial robustness</a:t>
              </a:r>
            </a:p>
          </p:txBody>
        </p:sp>
      </p:grpSp>
      <p:sp>
        <p:nvSpPr>
          <p:cNvPr id="61" name="Content Placeholder 2">
            <a:extLst>
              <a:ext uri="{FF2B5EF4-FFF2-40B4-BE49-F238E27FC236}">
                <a16:creationId xmlns:a16="http://schemas.microsoft.com/office/drawing/2014/main" id="{6E06575D-D99E-9B39-CE22-93223F05A9ED}"/>
              </a:ext>
            </a:extLst>
          </p:cNvPr>
          <p:cNvSpPr txBox="1">
            <a:spLocks/>
          </p:cNvSpPr>
          <p:nvPr/>
        </p:nvSpPr>
        <p:spPr>
          <a:xfrm>
            <a:off x="785553" y="4989472"/>
            <a:ext cx="3329247" cy="150340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sz="2000" dirty="0"/>
              <a:t>How should this be ensured?</a:t>
            </a:r>
          </a:p>
          <a:p>
            <a:pPr lvl="1"/>
            <a:r>
              <a:rPr lang="en-US" sz="1700" dirty="0"/>
              <a:t>Corporate self-regulation</a:t>
            </a:r>
          </a:p>
          <a:p>
            <a:pPr lvl="1"/>
            <a:r>
              <a:rPr lang="en-US" sz="1700" dirty="0"/>
              <a:t>Private watchdogs</a:t>
            </a:r>
          </a:p>
          <a:p>
            <a:pPr lvl="1"/>
            <a:r>
              <a:rPr lang="en-US" sz="1700" dirty="0"/>
              <a:t>Government action</a:t>
            </a:r>
          </a:p>
          <a:p>
            <a:pPr lvl="1"/>
            <a:r>
              <a:rPr lang="en-US" sz="1700" dirty="0"/>
              <a:t>International treaties</a:t>
            </a:r>
            <a:endParaRPr lang="en-US" sz="2000" dirty="0"/>
          </a:p>
          <a:p>
            <a:endParaRPr lang="en-US" sz="1900" dirty="0"/>
          </a:p>
        </p:txBody>
      </p:sp>
      <p:sp>
        <p:nvSpPr>
          <p:cNvPr id="5" name="TextBox 4">
            <a:extLst>
              <a:ext uri="{FF2B5EF4-FFF2-40B4-BE49-F238E27FC236}">
                <a16:creationId xmlns:a16="http://schemas.microsoft.com/office/drawing/2014/main" id="{464C999A-A9DE-BDB3-F5A8-940348634F86}"/>
              </a:ext>
            </a:extLst>
          </p:cNvPr>
          <p:cNvSpPr txBox="1"/>
          <p:nvPr/>
        </p:nvSpPr>
        <p:spPr>
          <a:xfrm>
            <a:off x="4919056" y="5279508"/>
            <a:ext cx="3439391" cy="923330"/>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marL="0" indent="0">
              <a:buFont typeface="Arial" panose="020B0604020202020204" pitchFamily="34" charset="0"/>
              <a:buNone/>
            </a:pPr>
            <a:r>
              <a:rPr lang="en-US" dirty="0"/>
              <a:t>Is it reasonable to assume that a superintelligent AI can get around being tested and monitored?</a:t>
            </a:r>
          </a:p>
        </p:txBody>
      </p:sp>
    </p:spTree>
    <p:extLst>
      <p:ext uri="{BB962C8B-B14F-4D97-AF65-F5344CB8AC3E}">
        <p14:creationId xmlns:p14="http://schemas.microsoft.com/office/powerpoint/2010/main" val="2153792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6FFE9-6106-099C-4A59-121058D455DB}"/>
              </a:ext>
            </a:extLst>
          </p:cNvPr>
          <p:cNvSpPr>
            <a:spLocks noGrp="1"/>
          </p:cNvSpPr>
          <p:nvPr>
            <p:ph type="title"/>
          </p:nvPr>
        </p:nvSpPr>
        <p:spPr>
          <a:xfrm>
            <a:off x="410261" y="212922"/>
            <a:ext cx="5234940" cy="970031"/>
          </a:xfrm>
        </p:spPr>
        <p:txBody>
          <a:bodyPr anchor="ctr">
            <a:normAutofit/>
          </a:bodyPr>
          <a:lstStyle/>
          <a:p>
            <a:r>
              <a:rPr lang="en-US" sz="4000" dirty="0"/>
              <a:t>AI Safety and Optimizers</a:t>
            </a:r>
          </a:p>
        </p:txBody>
      </p:sp>
      <p:sp>
        <p:nvSpPr>
          <p:cNvPr id="3" name="Content Placeholder 2">
            <a:extLst>
              <a:ext uri="{FF2B5EF4-FFF2-40B4-BE49-F238E27FC236}">
                <a16:creationId xmlns:a16="http://schemas.microsoft.com/office/drawing/2014/main" id="{684F66F8-536B-6DB4-2048-E5BBE78484C1}"/>
              </a:ext>
            </a:extLst>
          </p:cNvPr>
          <p:cNvSpPr>
            <a:spLocks noGrp="1"/>
          </p:cNvSpPr>
          <p:nvPr>
            <p:ph idx="1"/>
          </p:nvPr>
        </p:nvSpPr>
        <p:spPr>
          <a:xfrm>
            <a:off x="452461" y="1109327"/>
            <a:ext cx="4531893" cy="2047316"/>
          </a:xfrm>
        </p:spPr>
        <p:txBody>
          <a:bodyPr>
            <a:normAutofit fontScale="47500" lnSpcReduction="20000"/>
          </a:bodyPr>
          <a:lstStyle/>
          <a:p>
            <a:pPr marL="0" indent="0">
              <a:buNone/>
            </a:pPr>
            <a:r>
              <a:rPr lang="en-US" dirty="0"/>
              <a:t>Intelligent Agents are “optimizers!” </a:t>
            </a:r>
          </a:p>
          <a:p>
            <a:r>
              <a:rPr lang="en-US" b="1" dirty="0"/>
              <a:t>Goal/reward alignment</a:t>
            </a:r>
            <a:r>
              <a:rPr lang="en-US" dirty="0"/>
              <a:t>: How do we specify a robust objective function? Whose objectives are used?</a:t>
            </a:r>
          </a:p>
          <a:p>
            <a:r>
              <a:rPr lang="en-US" b="1" dirty="0"/>
              <a:t>Reward hacking:  </a:t>
            </a:r>
            <a:r>
              <a:rPr lang="en-US" dirty="0"/>
              <a:t>The AI learns to exploit unintended side effects to get a high “score” without solving the objective. AI needs to follow social norms.</a:t>
            </a:r>
          </a:p>
          <a:p>
            <a:r>
              <a:rPr lang="en-US" b="1" dirty="0"/>
              <a:t>Instrumental convergence</a:t>
            </a:r>
            <a:r>
              <a:rPr lang="en-US" dirty="0"/>
              <a:t>: All intelligent agents will pursue</a:t>
            </a:r>
            <a:r>
              <a:rPr lang="en-US" b="1" dirty="0"/>
              <a:t> </a:t>
            </a:r>
            <a:r>
              <a:rPr lang="en-US" dirty="0"/>
              <a:t>common subgoals like the need for more power to get better at reaching its objectives. How will this need be balanced with human’s needs?</a:t>
            </a:r>
          </a:p>
        </p:txBody>
      </p:sp>
      <p:pic>
        <p:nvPicPr>
          <p:cNvPr id="1026" name="Picture 2">
            <a:extLst>
              <a:ext uri="{FF2B5EF4-FFF2-40B4-BE49-F238E27FC236}">
                <a16:creationId xmlns:a16="http://schemas.microsoft.com/office/drawing/2014/main" id="{4F4F0D65-13DB-45F0-EEA1-6EED9D807C62}"/>
              </a:ext>
              <a:ext uri="{C183D7F6-B498-43B3-948B-1728B52AA6E4}">
                <adec:decorative xmlns:adec="http://schemas.microsoft.com/office/drawing/2017/decorative" val="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2268" r="31129"/>
          <a:stretch/>
        </p:blipFill>
        <p:spPr bwMode="auto">
          <a:xfrm>
            <a:off x="5038495" y="10"/>
            <a:ext cx="4482544"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6467FEC-2B8B-FAEB-B8C4-86F695AB9DAE}"/>
              </a:ext>
              <a:ext uri="{C183D7F6-B498-43B3-948B-1728B52AA6E4}">
                <adec:decorative xmlns:adec="http://schemas.microsoft.com/office/drawing/2017/decorative" val="1"/>
              </a:ext>
            </a:extLst>
          </p:cNvPr>
          <p:cNvSpPr txBox="1"/>
          <p:nvPr/>
        </p:nvSpPr>
        <p:spPr>
          <a:xfrm>
            <a:off x="5486400" y="6581001"/>
            <a:ext cx="3790653" cy="276999"/>
          </a:xfrm>
          <a:prstGeom prst="rect">
            <a:avLst/>
          </a:prstGeom>
          <a:noFill/>
        </p:spPr>
        <p:txBody>
          <a:bodyPr wrap="none" rtlCol="0">
            <a:spAutoFit/>
          </a:bodyPr>
          <a:lstStyle/>
          <a:p>
            <a:r>
              <a:rPr lang="en-US" sz="1200" dirty="0">
                <a:solidFill>
                  <a:schemeClr val="bg1"/>
                </a:solidFill>
              </a:rPr>
              <a:t>Credit: Terminator 3: Rise of the Machines. Warner Bros.</a:t>
            </a:r>
          </a:p>
        </p:txBody>
      </p:sp>
      <p:grpSp>
        <p:nvGrpSpPr>
          <p:cNvPr id="5" name="Group 4">
            <a:extLst>
              <a:ext uri="{FF2B5EF4-FFF2-40B4-BE49-F238E27FC236}">
                <a16:creationId xmlns:a16="http://schemas.microsoft.com/office/drawing/2014/main" id="{593AD3FD-5A6F-6732-7C91-B1204BC0D035}"/>
              </a:ext>
              <a:ext uri="{C183D7F6-B498-43B3-948B-1728B52AA6E4}">
                <adec:decorative xmlns:adec="http://schemas.microsoft.com/office/drawing/2017/decorative" val="1"/>
              </a:ext>
            </a:extLst>
          </p:cNvPr>
          <p:cNvGrpSpPr/>
          <p:nvPr/>
        </p:nvGrpSpPr>
        <p:grpSpPr>
          <a:xfrm>
            <a:off x="861286" y="3261510"/>
            <a:ext cx="3978073" cy="3108441"/>
            <a:chOff x="982142" y="615149"/>
            <a:chExt cx="7733476" cy="6102683"/>
          </a:xfrm>
        </p:grpSpPr>
        <p:sp>
          <p:nvSpPr>
            <p:cNvPr id="6" name="Rectangle 5">
              <a:extLst>
                <a:ext uri="{FF2B5EF4-FFF2-40B4-BE49-F238E27FC236}">
                  <a16:creationId xmlns:a16="http://schemas.microsoft.com/office/drawing/2014/main" id="{C550D55D-9F32-D75C-433F-6FD2CCBE6AC8}"/>
                </a:ext>
              </a:extLst>
            </p:cNvPr>
            <p:cNvSpPr/>
            <p:nvPr/>
          </p:nvSpPr>
          <p:spPr>
            <a:xfrm>
              <a:off x="2895598" y="1524000"/>
              <a:ext cx="2617045" cy="1828800"/>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b="1" dirty="0"/>
                <a:t>Intelligent</a:t>
              </a:r>
              <a:r>
                <a:rPr lang="en-US" dirty="0"/>
                <a:t> </a:t>
              </a:r>
              <a:r>
                <a:rPr lang="en-US" b="1" dirty="0"/>
                <a:t>Agent</a:t>
              </a:r>
              <a:endParaRPr lang="en-US" sz="500" b="1" dirty="0"/>
            </a:p>
          </p:txBody>
        </p:sp>
        <p:pic>
          <p:nvPicPr>
            <p:cNvPr id="7" name="Graphic 6" descr="Group with solid fill">
              <a:extLst>
                <a:ext uri="{FF2B5EF4-FFF2-40B4-BE49-F238E27FC236}">
                  <a16:creationId xmlns:a16="http://schemas.microsoft.com/office/drawing/2014/main" id="{5389ADA1-C740-215D-A420-2283491FF96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34484" y="5239409"/>
              <a:ext cx="1313791" cy="1313791"/>
            </a:xfrm>
            <a:prstGeom prst="rect">
              <a:avLst/>
            </a:prstGeom>
          </p:spPr>
        </p:pic>
        <p:pic>
          <p:nvPicPr>
            <p:cNvPr id="8" name="Graphic 7" descr="Woman Shrugging with solid fill">
              <a:extLst>
                <a:ext uri="{FF2B5EF4-FFF2-40B4-BE49-F238E27FC236}">
                  <a16:creationId xmlns:a16="http://schemas.microsoft.com/office/drawing/2014/main" id="{86D582CC-4605-7113-9E4C-175A7E69928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096000" y="1344097"/>
              <a:ext cx="914400" cy="914400"/>
            </a:xfrm>
            <a:prstGeom prst="rect">
              <a:avLst/>
            </a:prstGeom>
          </p:spPr>
        </p:pic>
        <p:sp>
          <p:nvSpPr>
            <p:cNvPr id="9" name="Arrow: Right 8">
              <a:extLst>
                <a:ext uri="{FF2B5EF4-FFF2-40B4-BE49-F238E27FC236}">
                  <a16:creationId xmlns:a16="http://schemas.microsoft.com/office/drawing/2014/main" id="{281FB642-A55C-67D8-C7D9-7F44D049FB3D}"/>
                </a:ext>
              </a:extLst>
            </p:cNvPr>
            <p:cNvSpPr/>
            <p:nvPr/>
          </p:nvSpPr>
          <p:spPr>
            <a:xfrm rot="1606142">
              <a:off x="5122675" y="2638809"/>
              <a:ext cx="989109" cy="487499"/>
            </a:xfrm>
            <a:prstGeom prst="rightArrow">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000"/>
            </a:p>
          </p:txBody>
        </p:sp>
        <p:sp>
          <p:nvSpPr>
            <p:cNvPr id="10" name="Arrow: Right 9">
              <a:extLst>
                <a:ext uri="{FF2B5EF4-FFF2-40B4-BE49-F238E27FC236}">
                  <a16:creationId xmlns:a16="http://schemas.microsoft.com/office/drawing/2014/main" id="{A4CA3A75-9214-7EE3-BD2C-E829EE0579DE}"/>
                </a:ext>
              </a:extLst>
            </p:cNvPr>
            <p:cNvSpPr/>
            <p:nvPr/>
          </p:nvSpPr>
          <p:spPr>
            <a:xfrm rot="10060878">
              <a:off x="5210594" y="1654724"/>
              <a:ext cx="941037" cy="470488"/>
            </a:xfrm>
            <a:prstGeom prst="rightArrow">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000"/>
            </a:p>
          </p:txBody>
        </p:sp>
        <p:sp>
          <p:nvSpPr>
            <p:cNvPr id="11" name="TextBox 10">
              <a:extLst>
                <a:ext uri="{FF2B5EF4-FFF2-40B4-BE49-F238E27FC236}">
                  <a16:creationId xmlns:a16="http://schemas.microsoft.com/office/drawing/2014/main" id="{6B4CE341-C122-42D6-80D0-CEB1451506A8}"/>
                </a:ext>
              </a:extLst>
            </p:cNvPr>
            <p:cNvSpPr txBox="1"/>
            <p:nvPr/>
          </p:nvSpPr>
          <p:spPr>
            <a:xfrm>
              <a:off x="6151761" y="2146045"/>
              <a:ext cx="851367" cy="498504"/>
            </a:xfrm>
            <a:prstGeom prst="rect">
              <a:avLst/>
            </a:prstGeom>
            <a:noFill/>
          </p:spPr>
          <p:txBody>
            <a:bodyPr wrap="none" rtlCol="0">
              <a:spAutoFit/>
            </a:bodyPr>
            <a:lstStyle/>
            <a:p>
              <a:r>
                <a:rPr lang="en-US" sz="1000" dirty="0">
                  <a:solidFill>
                    <a:schemeClr val="accent6"/>
                  </a:solidFill>
                </a:rPr>
                <a:t>User</a:t>
              </a:r>
            </a:p>
          </p:txBody>
        </p:sp>
        <p:sp>
          <p:nvSpPr>
            <p:cNvPr id="12" name="Thought Bubble: Cloud 11">
              <a:extLst>
                <a:ext uri="{FF2B5EF4-FFF2-40B4-BE49-F238E27FC236}">
                  <a16:creationId xmlns:a16="http://schemas.microsoft.com/office/drawing/2014/main" id="{ECB88D9B-06B8-AEE4-5446-A34AE175FF13}"/>
                </a:ext>
              </a:extLst>
            </p:cNvPr>
            <p:cNvSpPr/>
            <p:nvPr/>
          </p:nvSpPr>
          <p:spPr>
            <a:xfrm>
              <a:off x="982142" y="4771877"/>
              <a:ext cx="1922354" cy="685791"/>
            </a:xfrm>
            <a:prstGeom prst="cloudCallout">
              <a:avLst>
                <a:gd name="adj1" fmla="val 38185"/>
                <a:gd name="adj2" fmla="val 64934"/>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400" b="1" dirty="0"/>
                <a:t>Goals</a:t>
              </a:r>
            </a:p>
          </p:txBody>
        </p:sp>
        <p:sp>
          <p:nvSpPr>
            <p:cNvPr id="13" name="Arrow: Right 12">
              <a:extLst>
                <a:ext uri="{FF2B5EF4-FFF2-40B4-BE49-F238E27FC236}">
                  <a16:creationId xmlns:a16="http://schemas.microsoft.com/office/drawing/2014/main" id="{665C4A83-53D1-A166-C215-B418750632E5}"/>
                </a:ext>
              </a:extLst>
            </p:cNvPr>
            <p:cNvSpPr/>
            <p:nvPr/>
          </p:nvSpPr>
          <p:spPr>
            <a:xfrm rot="17007124">
              <a:off x="2542930" y="4154810"/>
              <a:ext cx="1897008" cy="562038"/>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sz="1000"/>
            </a:p>
          </p:txBody>
        </p:sp>
        <p:sp>
          <p:nvSpPr>
            <p:cNvPr id="15" name="Arrow: Right 14">
              <a:extLst>
                <a:ext uri="{FF2B5EF4-FFF2-40B4-BE49-F238E27FC236}">
                  <a16:creationId xmlns:a16="http://schemas.microsoft.com/office/drawing/2014/main" id="{9DD3CB4A-9A77-6873-649A-AE9D009B1C74}"/>
                </a:ext>
              </a:extLst>
            </p:cNvPr>
            <p:cNvSpPr/>
            <p:nvPr/>
          </p:nvSpPr>
          <p:spPr>
            <a:xfrm rot="14238213">
              <a:off x="3682967" y="3999328"/>
              <a:ext cx="1840786" cy="585176"/>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sz="1000" dirty="0"/>
            </a:p>
          </p:txBody>
        </p:sp>
        <p:sp>
          <p:nvSpPr>
            <p:cNvPr id="16" name="Arrow: Right 15">
              <a:extLst>
                <a:ext uri="{FF2B5EF4-FFF2-40B4-BE49-F238E27FC236}">
                  <a16:creationId xmlns:a16="http://schemas.microsoft.com/office/drawing/2014/main" id="{C6FEB165-0BEA-1E73-3397-68E13FB8582F}"/>
                </a:ext>
              </a:extLst>
            </p:cNvPr>
            <p:cNvSpPr/>
            <p:nvPr/>
          </p:nvSpPr>
          <p:spPr>
            <a:xfrm>
              <a:off x="3848274" y="5705967"/>
              <a:ext cx="725217" cy="380609"/>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sz="1000"/>
            </a:p>
          </p:txBody>
        </p:sp>
        <p:sp>
          <p:nvSpPr>
            <p:cNvPr id="17" name="TextBox 16">
              <a:extLst>
                <a:ext uri="{FF2B5EF4-FFF2-40B4-BE49-F238E27FC236}">
                  <a16:creationId xmlns:a16="http://schemas.microsoft.com/office/drawing/2014/main" id="{6EF93A49-024A-3F04-1071-78B79FEC0F2D}"/>
                </a:ext>
              </a:extLst>
            </p:cNvPr>
            <p:cNvSpPr txBox="1"/>
            <p:nvPr/>
          </p:nvSpPr>
          <p:spPr>
            <a:xfrm>
              <a:off x="3758318" y="5372658"/>
              <a:ext cx="982252" cy="498504"/>
            </a:xfrm>
            <a:prstGeom prst="rect">
              <a:avLst/>
            </a:prstGeom>
            <a:noFill/>
          </p:spPr>
          <p:txBody>
            <a:bodyPr wrap="none" rtlCol="0">
              <a:spAutoFit/>
            </a:bodyPr>
            <a:lstStyle/>
            <a:p>
              <a:r>
                <a:rPr lang="en-US" sz="1000" dirty="0">
                  <a:solidFill>
                    <a:schemeClr val="accent2"/>
                  </a:solidFill>
                </a:rPr>
                <a:t>select</a:t>
              </a:r>
            </a:p>
          </p:txBody>
        </p:sp>
        <p:sp>
          <p:nvSpPr>
            <p:cNvPr id="18" name="TextBox 17">
              <a:extLst>
                <a:ext uri="{FF2B5EF4-FFF2-40B4-BE49-F238E27FC236}">
                  <a16:creationId xmlns:a16="http://schemas.microsoft.com/office/drawing/2014/main" id="{5760F0DF-320F-F25C-8687-ABFD7EE1EA03}"/>
                </a:ext>
              </a:extLst>
            </p:cNvPr>
            <p:cNvSpPr txBox="1"/>
            <p:nvPr/>
          </p:nvSpPr>
          <p:spPr>
            <a:xfrm rot="3553702">
              <a:off x="4555472" y="3918896"/>
              <a:ext cx="866085" cy="493619"/>
            </a:xfrm>
            <a:prstGeom prst="rect">
              <a:avLst/>
            </a:prstGeom>
            <a:noFill/>
          </p:spPr>
          <p:txBody>
            <a:bodyPr wrap="square" rtlCol="0">
              <a:spAutoFit/>
            </a:bodyPr>
            <a:lstStyle/>
            <a:p>
              <a:r>
                <a:rPr lang="en-US" sz="1000" dirty="0">
                  <a:solidFill>
                    <a:schemeClr val="accent2"/>
                  </a:solidFill>
                </a:rPr>
                <a:t>train</a:t>
              </a:r>
            </a:p>
          </p:txBody>
        </p:sp>
        <p:sp>
          <p:nvSpPr>
            <p:cNvPr id="19" name="Scroll: Vertical 18">
              <a:extLst>
                <a:ext uri="{FF2B5EF4-FFF2-40B4-BE49-F238E27FC236}">
                  <a16:creationId xmlns:a16="http://schemas.microsoft.com/office/drawing/2014/main" id="{58ABD6A5-148D-9B36-C6B0-577BFD2134DA}"/>
                </a:ext>
              </a:extLst>
            </p:cNvPr>
            <p:cNvSpPr/>
            <p:nvPr/>
          </p:nvSpPr>
          <p:spPr>
            <a:xfrm>
              <a:off x="1511734" y="990599"/>
              <a:ext cx="1864715" cy="1478224"/>
            </a:xfrm>
            <a:prstGeom prst="verticalScroll">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050" dirty="0">
                  <a:solidFill>
                    <a:schemeClr val="bg1"/>
                  </a:solidFill>
                </a:rPr>
                <a:t>Objectives and</a:t>
              </a:r>
              <a:br>
                <a:rPr lang="en-US" sz="1050" dirty="0">
                  <a:solidFill>
                    <a:schemeClr val="bg1"/>
                  </a:solidFill>
                </a:rPr>
              </a:br>
              <a:r>
                <a:rPr lang="en-US" sz="1050" dirty="0">
                  <a:solidFill>
                    <a:schemeClr val="bg1"/>
                  </a:solidFill>
                </a:rPr>
                <a:t>Rules</a:t>
              </a:r>
            </a:p>
          </p:txBody>
        </p:sp>
        <p:sp>
          <p:nvSpPr>
            <p:cNvPr id="20" name="TextBox 19">
              <a:extLst>
                <a:ext uri="{FF2B5EF4-FFF2-40B4-BE49-F238E27FC236}">
                  <a16:creationId xmlns:a16="http://schemas.microsoft.com/office/drawing/2014/main" id="{3EC60E39-63F9-3415-A4FC-05E16ECFEA0C}"/>
                </a:ext>
              </a:extLst>
            </p:cNvPr>
            <p:cNvSpPr txBox="1"/>
            <p:nvPr/>
          </p:nvSpPr>
          <p:spPr>
            <a:xfrm>
              <a:off x="1713590" y="6234436"/>
              <a:ext cx="2490530" cy="483396"/>
            </a:xfrm>
            <a:prstGeom prst="rect">
              <a:avLst/>
            </a:prstGeom>
            <a:noFill/>
          </p:spPr>
          <p:txBody>
            <a:bodyPr wrap="none" rtlCol="0">
              <a:spAutoFit/>
            </a:bodyPr>
            <a:lstStyle/>
            <a:p>
              <a:r>
                <a:rPr lang="en-US" sz="1000" dirty="0">
                  <a:solidFill>
                    <a:schemeClr val="accent2"/>
                  </a:solidFill>
                </a:rPr>
                <a:t>Developers / Owners</a:t>
              </a:r>
            </a:p>
          </p:txBody>
        </p:sp>
        <p:sp>
          <p:nvSpPr>
            <p:cNvPr id="21" name="Thought Bubble: Cloud 20">
              <a:extLst>
                <a:ext uri="{FF2B5EF4-FFF2-40B4-BE49-F238E27FC236}">
                  <a16:creationId xmlns:a16="http://schemas.microsoft.com/office/drawing/2014/main" id="{12AB4813-7874-5DF2-0105-8AE8073AFD28}"/>
                </a:ext>
              </a:extLst>
            </p:cNvPr>
            <p:cNvSpPr/>
            <p:nvPr/>
          </p:nvSpPr>
          <p:spPr>
            <a:xfrm>
              <a:off x="6780486" y="615149"/>
              <a:ext cx="1935132" cy="685791"/>
            </a:xfrm>
            <a:prstGeom prst="cloudCallout">
              <a:avLst>
                <a:gd name="adj1" fmla="val -53096"/>
                <a:gd name="adj2" fmla="val 65948"/>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1400" b="1" dirty="0"/>
                <a:t>Goals</a:t>
              </a:r>
            </a:p>
          </p:txBody>
        </p:sp>
      </p:grpSp>
      <p:sp>
        <p:nvSpPr>
          <p:cNvPr id="26" name="Explosion: 14 Points 25">
            <a:extLst>
              <a:ext uri="{FF2B5EF4-FFF2-40B4-BE49-F238E27FC236}">
                <a16:creationId xmlns:a16="http://schemas.microsoft.com/office/drawing/2014/main" id="{407FDD98-5879-C1FA-9418-4CEB791392FA}"/>
              </a:ext>
              <a:ext uri="{C183D7F6-B498-43B3-948B-1728B52AA6E4}">
                <adec:decorative xmlns:adec="http://schemas.microsoft.com/office/drawing/2017/decorative" val="1"/>
              </a:ext>
            </a:extLst>
          </p:cNvPr>
          <p:cNvSpPr/>
          <p:nvPr/>
        </p:nvSpPr>
        <p:spPr>
          <a:xfrm>
            <a:off x="3189426" y="4436119"/>
            <a:ext cx="1522857" cy="728938"/>
          </a:xfrm>
          <a:prstGeom prst="irregularSeal2">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1400" dirty="0"/>
              <a:t>Action</a:t>
            </a:r>
          </a:p>
        </p:txBody>
      </p:sp>
      <p:sp>
        <p:nvSpPr>
          <p:cNvPr id="34" name="TextBox 33">
            <a:extLst>
              <a:ext uri="{FF2B5EF4-FFF2-40B4-BE49-F238E27FC236}">
                <a16:creationId xmlns:a16="http://schemas.microsoft.com/office/drawing/2014/main" id="{FEEFA7D2-4980-A89D-7113-860B5CE87DBF}"/>
              </a:ext>
              <a:ext uri="{C183D7F6-B498-43B3-948B-1728B52AA6E4}">
                <adec:decorative xmlns:adec="http://schemas.microsoft.com/office/drawing/2017/decorative" val="1"/>
              </a:ext>
            </a:extLst>
          </p:cNvPr>
          <p:cNvSpPr txBox="1"/>
          <p:nvPr/>
        </p:nvSpPr>
        <p:spPr>
          <a:xfrm rot="17090661">
            <a:off x="1650860" y="5055104"/>
            <a:ext cx="629536" cy="246221"/>
          </a:xfrm>
          <a:prstGeom prst="rect">
            <a:avLst/>
          </a:prstGeom>
          <a:noFill/>
        </p:spPr>
        <p:txBody>
          <a:bodyPr wrap="square" rtlCol="0">
            <a:spAutoFit/>
          </a:bodyPr>
          <a:lstStyle/>
          <a:p>
            <a:r>
              <a:rPr lang="en-US" sz="1000" dirty="0">
                <a:solidFill>
                  <a:schemeClr val="accent2"/>
                </a:solidFill>
              </a:rPr>
              <a:t>program</a:t>
            </a:r>
          </a:p>
        </p:txBody>
      </p:sp>
      <p:sp>
        <p:nvSpPr>
          <p:cNvPr id="22" name="Rectangle 21" descr="A diagram showing how the AI's owner selects the data to train the AI and program's the AI's Objectives and rules. The user employs the agent.">
            <a:extLst>
              <a:ext uri="{FF2B5EF4-FFF2-40B4-BE49-F238E27FC236}">
                <a16:creationId xmlns:a16="http://schemas.microsoft.com/office/drawing/2014/main" id="{70091104-142C-9CA5-2617-EF35430AF080}"/>
              </a:ext>
              <a:ext uri="{C183D7F6-B498-43B3-948B-1728B52AA6E4}">
                <adec:decorative xmlns:adec="http://schemas.microsoft.com/office/drawing/2017/decorative" val="0"/>
              </a:ext>
            </a:extLst>
          </p:cNvPr>
          <p:cNvSpPr/>
          <p:nvPr/>
        </p:nvSpPr>
        <p:spPr>
          <a:xfrm>
            <a:off x="470456" y="3124200"/>
            <a:ext cx="4482544" cy="330440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7" name="Flowchart: Magnetic Disk 26">
            <a:extLst>
              <a:ext uri="{FF2B5EF4-FFF2-40B4-BE49-F238E27FC236}">
                <a16:creationId xmlns:a16="http://schemas.microsoft.com/office/drawing/2014/main" id="{328C1C3B-9ED6-FCD5-4BC3-F397DC21D609}"/>
              </a:ext>
            </a:extLst>
          </p:cNvPr>
          <p:cNvSpPr/>
          <p:nvPr/>
        </p:nvSpPr>
        <p:spPr>
          <a:xfrm>
            <a:off x="2802850" y="5630584"/>
            <a:ext cx="705126" cy="629798"/>
          </a:xfrm>
          <a:prstGeom prst="flowChartMagneticDisk">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Data</a:t>
            </a:r>
          </a:p>
        </p:txBody>
      </p:sp>
      <p:sp>
        <p:nvSpPr>
          <p:cNvPr id="28" name="Cloud 27" descr="Reward hacking is possible if the objectives are not perfectly specified and have loopholes that can be exploited.">
            <a:extLst>
              <a:ext uri="{FF2B5EF4-FFF2-40B4-BE49-F238E27FC236}">
                <a16:creationId xmlns:a16="http://schemas.microsoft.com/office/drawing/2014/main" id="{29B2F128-C03D-94A3-871C-E6E37259A20B}"/>
              </a:ext>
              <a:ext uri="{C183D7F6-B498-43B3-948B-1728B52AA6E4}">
                <adec:decorative xmlns:adec="http://schemas.microsoft.com/office/drawing/2017/decorative" val="0"/>
              </a:ext>
            </a:extLst>
          </p:cNvPr>
          <p:cNvSpPr/>
          <p:nvPr/>
        </p:nvSpPr>
        <p:spPr>
          <a:xfrm>
            <a:off x="490030" y="3772346"/>
            <a:ext cx="925683" cy="449928"/>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b="1" dirty="0"/>
              <a:t>Reward hacking</a:t>
            </a:r>
          </a:p>
        </p:txBody>
      </p:sp>
      <p:sp>
        <p:nvSpPr>
          <p:cNvPr id="29" name="Cloud 28" descr="Instrumental convergence affects the AI agent's objectives and rules.">
            <a:extLst>
              <a:ext uri="{FF2B5EF4-FFF2-40B4-BE49-F238E27FC236}">
                <a16:creationId xmlns:a16="http://schemas.microsoft.com/office/drawing/2014/main" id="{9F8D2FCC-C082-D3CC-E229-A56B5860C260}"/>
              </a:ext>
              <a:ext uri="{C183D7F6-B498-43B3-948B-1728B52AA6E4}">
                <adec:decorative xmlns:adec="http://schemas.microsoft.com/office/drawing/2017/decorative" val="0"/>
              </a:ext>
            </a:extLst>
          </p:cNvPr>
          <p:cNvSpPr/>
          <p:nvPr/>
        </p:nvSpPr>
        <p:spPr>
          <a:xfrm>
            <a:off x="533400" y="3200400"/>
            <a:ext cx="1346198" cy="386909"/>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b="1" dirty="0"/>
              <a:t>Instrumental convergence</a:t>
            </a:r>
          </a:p>
        </p:txBody>
      </p:sp>
      <p:grpSp>
        <p:nvGrpSpPr>
          <p:cNvPr id="35" name="Group 34" descr="Arrows showing the needed allignment between the AI owner's goals, the objectives of the AI agent and the user's goals.">
            <a:extLst>
              <a:ext uri="{FF2B5EF4-FFF2-40B4-BE49-F238E27FC236}">
                <a16:creationId xmlns:a16="http://schemas.microsoft.com/office/drawing/2014/main" id="{3139914C-40D2-A1FB-CB0D-2D58B145CCC8}"/>
              </a:ext>
            </a:extLst>
          </p:cNvPr>
          <p:cNvGrpSpPr/>
          <p:nvPr/>
        </p:nvGrpSpPr>
        <p:grpSpPr>
          <a:xfrm>
            <a:off x="1049487" y="3257427"/>
            <a:ext cx="3857535" cy="2188084"/>
            <a:chOff x="1049487" y="3257427"/>
            <a:chExt cx="3857535" cy="2188084"/>
          </a:xfrm>
        </p:grpSpPr>
        <p:cxnSp>
          <p:nvCxnSpPr>
            <p:cNvPr id="24" name="Straight Connector 23">
              <a:extLst>
                <a:ext uri="{FF2B5EF4-FFF2-40B4-BE49-F238E27FC236}">
                  <a16:creationId xmlns:a16="http://schemas.microsoft.com/office/drawing/2014/main" id="{94566AF4-60EB-F8EF-3B84-66C3F67BCC40}"/>
                </a:ext>
                <a:ext uri="{C183D7F6-B498-43B3-948B-1728B52AA6E4}">
                  <adec:decorative xmlns:adec="http://schemas.microsoft.com/office/drawing/2017/decorative" val="1"/>
                </a:ext>
              </a:extLst>
            </p:cNvPr>
            <p:cNvCxnSpPr>
              <a:cxnSpLocks/>
            </p:cNvCxnSpPr>
            <p:nvPr/>
          </p:nvCxnSpPr>
          <p:spPr>
            <a:xfrm flipV="1">
              <a:off x="1272944" y="4216821"/>
              <a:ext cx="153113" cy="1228690"/>
            </a:xfrm>
            <a:prstGeom prst="line">
              <a:avLst/>
            </a:prstGeom>
            <a:ln>
              <a:headEnd type="arrow" w="med" len="med"/>
              <a:tailEnd type="arrow" w="med" len="med"/>
            </a:ln>
          </p:spPr>
          <p:style>
            <a:lnRef idx="3">
              <a:schemeClr val="accent1"/>
            </a:lnRef>
            <a:fillRef idx="0">
              <a:schemeClr val="accent1"/>
            </a:fillRef>
            <a:effectRef idx="2">
              <a:schemeClr val="accent1"/>
            </a:effectRef>
            <a:fontRef idx="minor">
              <a:schemeClr val="tx1"/>
            </a:fontRef>
          </p:style>
        </p:cxnSp>
        <p:cxnSp>
          <p:nvCxnSpPr>
            <p:cNvPr id="25" name="Straight Connector 24">
              <a:extLst>
                <a:ext uri="{FF2B5EF4-FFF2-40B4-BE49-F238E27FC236}">
                  <a16:creationId xmlns:a16="http://schemas.microsoft.com/office/drawing/2014/main" id="{0B05EC02-0490-D691-CA0E-7067963BE1AB}"/>
                </a:ext>
                <a:ext uri="{C183D7F6-B498-43B3-948B-1728B52AA6E4}">
                  <adec:decorative xmlns:adec="http://schemas.microsoft.com/office/drawing/2017/decorative" val="1"/>
                </a:ext>
              </a:extLst>
            </p:cNvPr>
            <p:cNvCxnSpPr>
              <a:cxnSpLocks/>
              <a:endCxn id="21" idx="0"/>
            </p:cNvCxnSpPr>
            <p:nvPr/>
          </p:nvCxnSpPr>
          <p:spPr>
            <a:xfrm flipV="1">
              <a:off x="1997710" y="3436166"/>
              <a:ext cx="1849312" cy="199044"/>
            </a:xfrm>
            <a:prstGeom prst="line">
              <a:avLst/>
            </a:prstGeom>
            <a:ln>
              <a:headEnd type="arrow" w="med" len="med"/>
              <a:tailEnd type="arrow" w="med" len="med"/>
            </a:ln>
          </p:spPr>
          <p:style>
            <a:lnRef idx="3">
              <a:schemeClr val="accent1"/>
            </a:lnRef>
            <a:fillRef idx="0">
              <a:schemeClr val="accent1"/>
            </a:fillRef>
            <a:effectRef idx="2">
              <a:schemeClr val="accent1"/>
            </a:effectRef>
            <a:fontRef idx="minor">
              <a:schemeClr val="tx1"/>
            </a:fontRef>
          </p:style>
        </p:cxnSp>
        <p:sp>
          <p:nvSpPr>
            <p:cNvPr id="31" name="TextBox 30">
              <a:extLst>
                <a:ext uri="{FF2B5EF4-FFF2-40B4-BE49-F238E27FC236}">
                  <a16:creationId xmlns:a16="http://schemas.microsoft.com/office/drawing/2014/main" id="{7F04D843-9E70-9738-DF18-C678715897D3}"/>
                </a:ext>
                <a:ext uri="{C183D7F6-B498-43B3-948B-1728B52AA6E4}">
                  <adec:decorative xmlns:adec="http://schemas.microsoft.com/office/drawing/2017/decorative" val="1"/>
                </a:ext>
              </a:extLst>
            </p:cNvPr>
            <p:cNvSpPr txBox="1"/>
            <p:nvPr/>
          </p:nvSpPr>
          <p:spPr>
            <a:xfrm rot="16652417">
              <a:off x="702472" y="4635927"/>
              <a:ext cx="971029" cy="276999"/>
            </a:xfrm>
            <a:prstGeom prst="rect">
              <a:avLst/>
            </a:prstGeom>
            <a:noFill/>
          </p:spPr>
          <p:txBody>
            <a:bodyPr wrap="square" rtlCol="0">
              <a:spAutoFit/>
            </a:bodyPr>
            <a:lstStyle/>
            <a:p>
              <a:r>
                <a:rPr lang="en-US" sz="1200" dirty="0">
                  <a:solidFill>
                    <a:schemeClr val="accent1"/>
                  </a:solidFill>
                </a:rPr>
                <a:t>Alignment?</a:t>
              </a:r>
            </a:p>
          </p:txBody>
        </p:sp>
        <p:sp>
          <p:nvSpPr>
            <p:cNvPr id="32" name="TextBox 31">
              <a:extLst>
                <a:ext uri="{FF2B5EF4-FFF2-40B4-BE49-F238E27FC236}">
                  <a16:creationId xmlns:a16="http://schemas.microsoft.com/office/drawing/2014/main" id="{F9B57C0F-D4EC-297D-B837-A6C1BA97C563}"/>
                </a:ext>
                <a:ext uri="{C183D7F6-B498-43B3-948B-1728B52AA6E4}">
                  <adec:decorative xmlns:adec="http://schemas.microsoft.com/office/drawing/2017/decorative" val="1"/>
                </a:ext>
              </a:extLst>
            </p:cNvPr>
            <p:cNvSpPr txBox="1"/>
            <p:nvPr/>
          </p:nvSpPr>
          <p:spPr>
            <a:xfrm rot="21224789">
              <a:off x="2297919" y="3257427"/>
              <a:ext cx="971029" cy="276999"/>
            </a:xfrm>
            <a:prstGeom prst="rect">
              <a:avLst/>
            </a:prstGeom>
            <a:noFill/>
          </p:spPr>
          <p:txBody>
            <a:bodyPr wrap="square" rtlCol="0">
              <a:spAutoFit/>
            </a:bodyPr>
            <a:lstStyle/>
            <a:p>
              <a:r>
                <a:rPr lang="en-US" sz="1200" dirty="0">
                  <a:solidFill>
                    <a:schemeClr val="accent1"/>
                  </a:solidFill>
                </a:rPr>
                <a:t>Alignment?</a:t>
              </a:r>
            </a:p>
          </p:txBody>
        </p:sp>
        <p:sp>
          <p:nvSpPr>
            <p:cNvPr id="30" name="Explosion: 14 Points 29">
              <a:extLst>
                <a:ext uri="{FF2B5EF4-FFF2-40B4-BE49-F238E27FC236}">
                  <a16:creationId xmlns:a16="http://schemas.microsoft.com/office/drawing/2014/main" id="{9223B8BD-19FE-2366-2FC5-51E643C62D90}"/>
                </a:ext>
              </a:extLst>
            </p:cNvPr>
            <p:cNvSpPr/>
            <p:nvPr/>
          </p:nvSpPr>
          <p:spPr>
            <a:xfrm>
              <a:off x="3828855" y="4256842"/>
              <a:ext cx="1078167" cy="495579"/>
            </a:xfrm>
            <a:prstGeom prst="irregularSeal2">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dirty="0"/>
                <a:t>Side effect</a:t>
              </a:r>
            </a:p>
          </p:txBody>
        </p:sp>
      </p:grpSp>
    </p:spTree>
    <p:extLst>
      <p:ext uri="{BB962C8B-B14F-4D97-AF65-F5344CB8AC3E}">
        <p14:creationId xmlns:p14="http://schemas.microsoft.com/office/powerpoint/2010/main" val="4267441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8" grpId="0" animBg="1"/>
      <p:bldP spid="2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05730-6F5B-FAA0-6001-3900E454E7AA}"/>
              </a:ext>
            </a:extLst>
          </p:cNvPr>
          <p:cNvSpPr>
            <a:spLocks noGrp="1"/>
          </p:cNvSpPr>
          <p:nvPr>
            <p:ph type="title"/>
          </p:nvPr>
        </p:nvSpPr>
        <p:spPr>
          <a:xfrm>
            <a:off x="6482394" y="489507"/>
            <a:ext cx="2318706" cy="1655483"/>
          </a:xfrm>
        </p:spPr>
        <p:txBody>
          <a:bodyPr anchor="b">
            <a:normAutofit/>
          </a:bodyPr>
          <a:lstStyle/>
          <a:p>
            <a:r>
              <a:rPr lang="en-US" sz="3500" dirty="0"/>
              <a:t>Outlook</a:t>
            </a:r>
          </a:p>
        </p:txBody>
      </p:sp>
      <p:sp>
        <p:nvSpPr>
          <p:cNvPr id="3" name="Content Placeholder 2">
            <a:extLst>
              <a:ext uri="{FF2B5EF4-FFF2-40B4-BE49-F238E27FC236}">
                <a16:creationId xmlns:a16="http://schemas.microsoft.com/office/drawing/2014/main" id="{B74BA019-F6C7-1975-DC38-524C9A731B36}"/>
              </a:ext>
            </a:extLst>
          </p:cNvPr>
          <p:cNvSpPr>
            <a:spLocks noGrp="1"/>
          </p:cNvSpPr>
          <p:nvPr>
            <p:ph idx="1"/>
          </p:nvPr>
        </p:nvSpPr>
        <p:spPr>
          <a:xfrm>
            <a:off x="6482394" y="2418408"/>
            <a:ext cx="2207110" cy="3829992"/>
          </a:xfrm>
        </p:spPr>
        <p:txBody>
          <a:bodyPr>
            <a:normAutofit fontScale="77500" lnSpcReduction="20000"/>
          </a:bodyPr>
          <a:lstStyle/>
          <a:p>
            <a:pPr marL="0" indent="0">
              <a:buNone/>
            </a:pPr>
            <a:r>
              <a:rPr lang="en-US" sz="1700" dirty="0"/>
              <a:t>AI is a technology that is on the verge of significant leaps…</a:t>
            </a:r>
          </a:p>
          <a:p>
            <a:endParaRPr lang="en-US" sz="1700" dirty="0"/>
          </a:p>
          <a:p>
            <a:r>
              <a:rPr lang="en-US" sz="1700" dirty="0"/>
              <a:t>New technologies always had  a </a:t>
            </a:r>
            <a:r>
              <a:rPr lang="en-US" sz="1700" b="1" dirty="0"/>
              <a:t>profound impacted</a:t>
            </a:r>
            <a:r>
              <a:rPr lang="en-US" sz="1700" dirty="0"/>
              <a:t> on the way we live and work (e.g., electricity, the internet, mobile communication). </a:t>
            </a:r>
          </a:p>
          <a:p>
            <a:r>
              <a:rPr lang="en-US" sz="1700" dirty="0"/>
              <a:t>We can expect unprecedented gains in productivity from better </a:t>
            </a:r>
            <a:r>
              <a:rPr lang="en-US" sz="1700" b="1" dirty="0"/>
              <a:t>narrow AI</a:t>
            </a:r>
            <a:r>
              <a:rPr lang="en-US" sz="1700" dirty="0"/>
              <a:t>.</a:t>
            </a:r>
          </a:p>
          <a:p>
            <a:r>
              <a:rPr lang="en-US" sz="1700" dirty="0"/>
              <a:t>New technologies always also present </a:t>
            </a:r>
            <a:r>
              <a:rPr lang="en-US" sz="1700" b="1" dirty="0"/>
              <a:t>dangers</a:t>
            </a:r>
            <a:r>
              <a:rPr lang="en-US" sz="1700" dirty="0"/>
              <a:t> and need to be regulated.</a:t>
            </a:r>
          </a:p>
          <a:p>
            <a:endParaRPr lang="en-US" sz="1700" dirty="0"/>
          </a:p>
          <a:p>
            <a:pPr marL="0" indent="0">
              <a:buNone/>
            </a:pPr>
            <a:r>
              <a:rPr lang="en-US" sz="1700" b="1" dirty="0"/>
              <a:t>This course will introduce simple techniques to create intelligent agents.</a:t>
            </a:r>
          </a:p>
        </p:txBody>
      </p:sp>
      <p:pic>
        <p:nvPicPr>
          <p:cNvPr id="5" name="Picture 4">
            <a:extLst>
              <a:ext uri="{FF2B5EF4-FFF2-40B4-BE49-F238E27FC236}">
                <a16:creationId xmlns:a16="http://schemas.microsoft.com/office/drawing/2014/main" id="{4F225A14-A0D1-596B-4268-00E52D31AD90}"/>
              </a:ext>
              <a:ext uri="{C183D7F6-B498-43B3-948B-1728B52AA6E4}">
                <adec:decorative xmlns:adec="http://schemas.microsoft.com/office/drawing/2017/decorative" val="1"/>
              </a:ext>
            </a:extLst>
          </p:cNvPr>
          <p:cNvPicPr>
            <a:picLocks noChangeAspect="1"/>
          </p:cNvPicPr>
          <p:nvPr/>
        </p:nvPicPr>
        <p:blipFill rotWithShape="1">
          <a:blip r:embed="rId2"/>
          <a:srcRect l="14513" r="12591"/>
          <a:stretch/>
        </p:blipFill>
        <p:spPr>
          <a:xfrm>
            <a:off x="-381000" y="431"/>
            <a:ext cx="6513149" cy="6857569"/>
          </a:xfrm>
          <a:prstGeom prst="rect">
            <a:avLst/>
          </a:prstGeom>
        </p:spPr>
      </p:pic>
    </p:spTree>
    <p:extLst>
      <p:ext uri="{BB962C8B-B14F-4D97-AF65-F5344CB8AC3E}">
        <p14:creationId xmlns:p14="http://schemas.microsoft.com/office/powerpoint/2010/main" val="1101342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59F5520-F1C7-7BEF-2A38-5FE16E2622A3}"/>
              </a:ext>
            </a:extLst>
          </p:cNvPr>
          <p:cNvSpPr>
            <a:spLocks noGrp="1"/>
          </p:cNvSpPr>
          <p:nvPr>
            <p:ph type="title"/>
          </p:nvPr>
        </p:nvSpPr>
        <p:spPr/>
        <p:txBody>
          <a:bodyPr/>
          <a:lstStyle/>
          <a:p>
            <a:r>
              <a:rPr lang="en-US" dirty="0"/>
              <a:t>What is Intelligence?</a:t>
            </a:r>
          </a:p>
        </p:txBody>
      </p:sp>
      <p:sp>
        <p:nvSpPr>
          <p:cNvPr id="10" name="TextBox 9">
            <a:extLst>
              <a:ext uri="{FF2B5EF4-FFF2-40B4-BE49-F238E27FC236}">
                <a16:creationId xmlns:a16="http://schemas.microsoft.com/office/drawing/2014/main" id="{A6FC4B74-FC62-8C45-ECE7-5CA0F20A2975}"/>
              </a:ext>
            </a:extLst>
          </p:cNvPr>
          <p:cNvSpPr txBox="1"/>
          <p:nvPr/>
        </p:nvSpPr>
        <p:spPr>
          <a:xfrm>
            <a:off x="1219200" y="1447334"/>
            <a:ext cx="4572000" cy="369332"/>
          </a:xfrm>
          <a:prstGeom prst="rect">
            <a:avLst/>
          </a:prstGeom>
          <a:noFill/>
        </p:spPr>
        <p:txBody>
          <a:bodyPr wrap="square">
            <a:spAutoFit/>
          </a:bodyPr>
          <a:lstStyle/>
          <a:p>
            <a:pPr marL="0" indent="0" algn="l" fontAlgn="base">
              <a:buNone/>
            </a:pPr>
            <a:r>
              <a:rPr lang="en-US" b="1" i="0" dirty="0">
                <a:solidFill>
                  <a:srgbClr val="303336"/>
                </a:solidFill>
                <a:effectLst/>
                <a:latin typeface="Calibri" panose="020F0502020204030204" pitchFamily="34" charset="0"/>
              </a:rPr>
              <a:t>Definition from Merriam-Webster</a:t>
            </a:r>
          </a:p>
        </p:txBody>
      </p:sp>
      <p:pic>
        <p:nvPicPr>
          <p:cNvPr id="8" name="Picture 7" descr="intelligence&#10;noun&#10;&#10;(1) the ability to learn or understand or to deal with new or trying situations.&#10;&#10;(2) the ability to apply knowledge to manipulate one's environment or to think abstractly as measured by objective criteria (such as tests)">
            <a:extLst>
              <a:ext uri="{FF2B5EF4-FFF2-40B4-BE49-F238E27FC236}">
                <a16:creationId xmlns:a16="http://schemas.microsoft.com/office/drawing/2014/main" id="{FC3200B7-C58D-5107-3512-3BA9A0266F72}"/>
              </a:ext>
            </a:extLst>
          </p:cNvPr>
          <p:cNvPicPr>
            <a:picLocks noChangeAspect="1"/>
          </p:cNvPicPr>
          <p:nvPr/>
        </p:nvPicPr>
        <p:blipFill>
          <a:blip r:embed="rId2"/>
          <a:stretch>
            <a:fillRect/>
          </a:stretch>
        </p:blipFill>
        <p:spPr>
          <a:xfrm>
            <a:off x="1295400" y="1942640"/>
            <a:ext cx="6553200" cy="4261826"/>
          </a:xfrm>
          <a:prstGeom prst="rect">
            <a:avLst/>
          </a:prstGeom>
          <a:ln>
            <a:noFill/>
          </a:ln>
          <a:effectLst>
            <a:outerShdw blurRad="292100" dist="139700" dir="2700000" algn="tl" rotWithShape="0">
              <a:srgbClr val="333333">
                <a:alpha val="65000"/>
              </a:srgbClr>
            </a:outerShdw>
          </a:effectLst>
        </p:spPr>
        <p:style>
          <a:lnRef idx="2">
            <a:schemeClr val="dk1"/>
          </a:lnRef>
          <a:fillRef idx="1">
            <a:schemeClr val="lt1"/>
          </a:fillRef>
          <a:effectRef idx="0">
            <a:schemeClr val="dk1"/>
          </a:effectRef>
          <a:fontRef idx="minor">
            <a:schemeClr val="dk1"/>
          </a:fontRef>
        </p:style>
      </p:pic>
      <p:sp>
        <p:nvSpPr>
          <p:cNvPr id="27" name="Rectangle 26">
            <a:extLst>
              <a:ext uri="{FF2B5EF4-FFF2-40B4-BE49-F238E27FC236}">
                <a16:creationId xmlns:a16="http://schemas.microsoft.com/office/drawing/2014/main" id="{AF464993-6C69-1AE7-F69F-8CA71A71D8C3}"/>
              </a:ext>
              <a:ext uri="{C183D7F6-B498-43B3-948B-1728B52AA6E4}">
                <adec:decorative xmlns:adec="http://schemas.microsoft.com/office/drawing/2017/decorative" val="1"/>
              </a:ext>
            </a:extLst>
          </p:cNvPr>
          <p:cNvSpPr/>
          <p:nvPr/>
        </p:nvSpPr>
        <p:spPr>
          <a:xfrm>
            <a:off x="1485900" y="3276600"/>
            <a:ext cx="6172200" cy="12954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8310260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dirty="0"/>
              <a:t>The Goal of AI</a:t>
            </a:r>
          </a:p>
        </p:txBody>
      </p:sp>
      <p:graphicFrame>
        <p:nvGraphicFramePr>
          <p:cNvPr id="6" name="Content Placeholder 5" descr="think like a human, act like a human, think rationally, or act rationaly?">
            <a:extLst>
              <a:ext uri="{FF2B5EF4-FFF2-40B4-BE49-F238E27FC236}">
                <a16:creationId xmlns:a16="http://schemas.microsoft.com/office/drawing/2014/main" id="{866B7DF7-FCCC-4D51-B98D-02AC3932B9FA}"/>
              </a:ext>
            </a:extLst>
          </p:cNvPr>
          <p:cNvGraphicFramePr>
            <a:graphicFrameLocks noGrp="1"/>
          </p:cNvGraphicFramePr>
          <p:nvPr>
            <p:ph idx="1"/>
            <p:extLst>
              <p:ext uri="{D42A27DB-BD31-4B8C-83A1-F6EECF244321}">
                <p14:modId xmlns:p14="http://schemas.microsoft.com/office/powerpoint/2010/main" val="3036749943"/>
              </p:ext>
            </p:extLst>
          </p:nvPr>
        </p:nvGraphicFramePr>
        <p:xfrm>
          <a:off x="1190625" y="5129189"/>
          <a:ext cx="6762750" cy="16594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a:extLst>
              <a:ext uri="{FF2B5EF4-FFF2-40B4-BE49-F238E27FC236}">
                <a16:creationId xmlns:a16="http://schemas.microsoft.com/office/drawing/2014/main" id="{0DC40672-1DAD-B7B0-8166-7B453ED540AE}"/>
              </a:ext>
            </a:extLst>
          </p:cNvPr>
          <p:cNvSpPr txBox="1"/>
          <p:nvPr/>
        </p:nvSpPr>
        <p:spPr>
          <a:xfrm>
            <a:off x="581025" y="1397000"/>
            <a:ext cx="7981950" cy="1015663"/>
          </a:xfrm>
          <a:prstGeom prst="rect">
            <a:avLst/>
          </a:prstGeom>
          <a:noFill/>
        </p:spPr>
        <p:txBody>
          <a:bodyPr wrap="square">
            <a:spAutoFit/>
          </a:bodyPr>
          <a:lstStyle/>
          <a:p>
            <a:pPr algn="ctr"/>
            <a:r>
              <a:rPr lang="en-US" sz="2000" b="1" dirty="0"/>
              <a:t>“Have machines solve problems that are challenging for humans.”</a:t>
            </a:r>
            <a:endParaRPr lang="en-US" sz="2000" dirty="0"/>
          </a:p>
          <a:p>
            <a:pPr algn="ctr"/>
            <a:r>
              <a:rPr lang="en-US" sz="2000" dirty="0"/>
              <a:t>We call such a machine an</a:t>
            </a:r>
            <a:r>
              <a:rPr lang="en-US" sz="2000" b="1" dirty="0"/>
              <a:t> intelligent agent.</a:t>
            </a:r>
          </a:p>
          <a:p>
            <a:pPr algn="ctr"/>
            <a:r>
              <a:rPr lang="en-US" sz="2000" dirty="0"/>
              <a:t>			</a:t>
            </a:r>
            <a:endParaRPr lang="en-US" sz="2000" dirty="0">
              <a:solidFill>
                <a:schemeClr val="bg1">
                  <a:lumMod val="65000"/>
                </a:schemeClr>
              </a:solidFill>
            </a:endParaRPr>
          </a:p>
        </p:txBody>
      </p:sp>
      <p:grpSp>
        <p:nvGrpSpPr>
          <p:cNvPr id="16" name="Group 15">
            <a:extLst>
              <a:ext uri="{FF2B5EF4-FFF2-40B4-BE49-F238E27FC236}">
                <a16:creationId xmlns:a16="http://schemas.microsoft.com/office/drawing/2014/main" id="{00C2F1A9-34A7-1D31-1169-51AFB74AC531}"/>
              </a:ext>
            </a:extLst>
          </p:cNvPr>
          <p:cNvGrpSpPr/>
          <p:nvPr/>
        </p:nvGrpSpPr>
        <p:grpSpPr>
          <a:xfrm>
            <a:off x="628827" y="2347014"/>
            <a:ext cx="2197810" cy="2678673"/>
            <a:chOff x="628827" y="2347014"/>
            <a:chExt cx="2197810" cy="2678673"/>
          </a:xfrm>
        </p:grpSpPr>
        <p:sp>
          <p:nvSpPr>
            <p:cNvPr id="8" name="Freeform: Shape 7">
              <a:extLst>
                <a:ext uri="{FF2B5EF4-FFF2-40B4-BE49-F238E27FC236}">
                  <a16:creationId xmlns:a16="http://schemas.microsoft.com/office/drawing/2014/main" id="{6348F3CA-149F-6CFD-3498-20CECAA62EA2}"/>
                </a:ext>
              </a:extLst>
            </p:cNvPr>
            <p:cNvSpPr/>
            <p:nvPr/>
          </p:nvSpPr>
          <p:spPr>
            <a:xfrm>
              <a:off x="628827" y="2347014"/>
              <a:ext cx="1824182" cy="931994"/>
            </a:xfrm>
            <a:custGeom>
              <a:avLst/>
              <a:gdLst>
                <a:gd name="connsiteX0" fmla="*/ 0 w 1824182"/>
                <a:gd name="connsiteY0" fmla="*/ 93199 h 931994"/>
                <a:gd name="connsiteX1" fmla="*/ 93199 w 1824182"/>
                <a:gd name="connsiteY1" fmla="*/ 0 h 931994"/>
                <a:gd name="connsiteX2" fmla="*/ 1730983 w 1824182"/>
                <a:gd name="connsiteY2" fmla="*/ 0 h 931994"/>
                <a:gd name="connsiteX3" fmla="*/ 1824182 w 1824182"/>
                <a:gd name="connsiteY3" fmla="*/ 93199 h 931994"/>
                <a:gd name="connsiteX4" fmla="*/ 1824182 w 1824182"/>
                <a:gd name="connsiteY4" fmla="*/ 838795 h 931994"/>
                <a:gd name="connsiteX5" fmla="*/ 1730983 w 1824182"/>
                <a:gd name="connsiteY5" fmla="*/ 931994 h 931994"/>
                <a:gd name="connsiteX6" fmla="*/ 93199 w 1824182"/>
                <a:gd name="connsiteY6" fmla="*/ 931994 h 931994"/>
                <a:gd name="connsiteX7" fmla="*/ 0 w 1824182"/>
                <a:gd name="connsiteY7" fmla="*/ 838795 h 931994"/>
                <a:gd name="connsiteX8" fmla="*/ 0 w 1824182"/>
                <a:gd name="connsiteY8" fmla="*/ 93199 h 93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4182" h="931994">
                  <a:moveTo>
                    <a:pt x="0" y="93199"/>
                  </a:moveTo>
                  <a:cubicBezTo>
                    <a:pt x="0" y="41727"/>
                    <a:pt x="41727" y="0"/>
                    <a:pt x="93199" y="0"/>
                  </a:cubicBezTo>
                  <a:lnTo>
                    <a:pt x="1730983" y="0"/>
                  </a:lnTo>
                  <a:cubicBezTo>
                    <a:pt x="1782455" y="0"/>
                    <a:pt x="1824182" y="41727"/>
                    <a:pt x="1824182" y="93199"/>
                  </a:cubicBezTo>
                  <a:lnTo>
                    <a:pt x="1824182" y="838795"/>
                  </a:lnTo>
                  <a:cubicBezTo>
                    <a:pt x="1824182" y="890267"/>
                    <a:pt x="1782455" y="931994"/>
                    <a:pt x="1730983" y="931994"/>
                  </a:cubicBezTo>
                  <a:lnTo>
                    <a:pt x="93199" y="931994"/>
                  </a:lnTo>
                  <a:cubicBezTo>
                    <a:pt x="41727" y="931994"/>
                    <a:pt x="0" y="890267"/>
                    <a:pt x="0" y="838795"/>
                  </a:cubicBezTo>
                  <a:lnTo>
                    <a:pt x="0" y="93199"/>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2240" tIns="142240" rIns="142240" bIns="386865" numCol="1" spcCol="1270" anchor="t" anchorCtr="0">
              <a:noAutofit/>
            </a:bodyPr>
            <a:lstStyle/>
            <a:p>
              <a:pPr marL="0" lvl="0" indent="0" algn="l" defTabSz="889000">
                <a:lnSpc>
                  <a:spcPct val="90000"/>
                </a:lnSpc>
                <a:spcBef>
                  <a:spcPct val="0"/>
                </a:spcBef>
                <a:spcAft>
                  <a:spcPct val="35000"/>
                </a:spcAft>
                <a:buFont typeface="Arial" panose="020B0604020202020204" pitchFamily="34" charset="0"/>
                <a:buNone/>
              </a:pPr>
              <a:r>
                <a:rPr lang="en-US" sz="2000" b="1" kern="1200" dirty="0"/>
                <a:t>Narrow AI</a:t>
              </a:r>
              <a:endParaRPr lang="en-US" sz="2000" kern="1200" dirty="0"/>
            </a:p>
          </p:txBody>
        </p:sp>
        <p:sp>
          <p:nvSpPr>
            <p:cNvPr id="9" name="Freeform: Shape 8">
              <a:extLst>
                <a:ext uri="{FF2B5EF4-FFF2-40B4-BE49-F238E27FC236}">
                  <a16:creationId xmlns:a16="http://schemas.microsoft.com/office/drawing/2014/main" id="{3CCB6166-4E89-4721-691A-32D5FA5157D4}"/>
                </a:ext>
              </a:extLst>
            </p:cNvPr>
            <p:cNvSpPr/>
            <p:nvPr/>
          </p:nvSpPr>
          <p:spPr>
            <a:xfrm>
              <a:off x="1002455" y="2968344"/>
              <a:ext cx="1824182" cy="2057343"/>
            </a:xfrm>
            <a:custGeom>
              <a:avLst/>
              <a:gdLst>
                <a:gd name="connsiteX0" fmla="*/ 0 w 1824182"/>
                <a:gd name="connsiteY0" fmla="*/ 182418 h 2057343"/>
                <a:gd name="connsiteX1" fmla="*/ 182418 w 1824182"/>
                <a:gd name="connsiteY1" fmla="*/ 0 h 2057343"/>
                <a:gd name="connsiteX2" fmla="*/ 1641764 w 1824182"/>
                <a:gd name="connsiteY2" fmla="*/ 0 h 2057343"/>
                <a:gd name="connsiteX3" fmla="*/ 1824182 w 1824182"/>
                <a:gd name="connsiteY3" fmla="*/ 182418 h 2057343"/>
                <a:gd name="connsiteX4" fmla="*/ 1824182 w 1824182"/>
                <a:gd name="connsiteY4" fmla="*/ 1874925 h 2057343"/>
                <a:gd name="connsiteX5" fmla="*/ 1641764 w 1824182"/>
                <a:gd name="connsiteY5" fmla="*/ 2057343 h 2057343"/>
                <a:gd name="connsiteX6" fmla="*/ 182418 w 1824182"/>
                <a:gd name="connsiteY6" fmla="*/ 2057343 h 2057343"/>
                <a:gd name="connsiteX7" fmla="*/ 0 w 1824182"/>
                <a:gd name="connsiteY7" fmla="*/ 1874925 h 2057343"/>
                <a:gd name="connsiteX8" fmla="*/ 0 w 1824182"/>
                <a:gd name="connsiteY8" fmla="*/ 182418 h 205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4182" h="2057343">
                  <a:moveTo>
                    <a:pt x="0" y="182418"/>
                  </a:moveTo>
                  <a:cubicBezTo>
                    <a:pt x="0" y="81671"/>
                    <a:pt x="81671" y="0"/>
                    <a:pt x="182418" y="0"/>
                  </a:cubicBezTo>
                  <a:lnTo>
                    <a:pt x="1641764" y="0"/>
                  </a:lnTo>
                  <a:cubicBezTo>
                    <a:pt x="1742511" y="0"/>
                    <a:pt x="1824182" y="81671"/>
                    <a:pt x="1824182" y="182418"/>
                  </a:cubicBezTo>
                  <a:lnTo>
                    <a:pt x="1824182" y="1874925"/>
                  </a:lnTo>
                  <a:cubicBezTo>
                    <a:pt x="1824182" y="1975672"/>
                    <a:pt x="1742511" y="2057343"/>
                    <a:pt x="1641764" y="2057343"/>
                  </a:cubicBezTo>
                  <a:lnTo>
                    <a:pt x="182418" y="2057343"/>
                  </a:lnTo>
                  <a:cubicBezTo>
                    <a:pt x="81671" y="2057343"/>
                    <a:pt x="0" y="1975672"/>
                    <a:pt x="0" y="1874925"/>
                  </a:cubicBezTo>
                  <a:lnTo>
                    <a:pt x="0" y="182418"/>
                  </a:lnTo>
                  <a:close/>
                </a:path>
              </a:pathLst>
            </a:custGeom>
          </p:spPr>
          <p:style>
            <a:lnRef idx="2">
              <a:schemeClr val="accent2">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52996" tIns="152996" rIns="152996" bIns="152996" numCol="1" spcCol="1270" anchor="t" anchorCtr="0">
              <a:noAutofit/>
            </a:bodyPr>
            <a:lstStyle/>
            <a:p>
              <a:pPr marL="114300" lvl="1" indent="-114300" algn="l" defTabSz="622300">
                <a:lnSpc>
                  <a:spcPct val="90000"/>
                </a:lnSpc>
                <a:spcBef>
                  <a:spcPct val="0"/>
                </a:spcBef>
                <a:spcAft>
                  <a:spcPct val="15000"/>
                </a:spcAft>
                <a:buChar char="•"/>
              </a:pPr>
              <a:r>
                <a:rPr lang="en-US" sz="1400" kern="1200" dirty="0"/>
                <a:t>An intelligent agent that can solve a specific problem. </a:t>
              </a:r>
              <a:br>
                <a:rPr lang="en-US" sz="1400" dirty="0"/>
              </a:br>
              <a:br>
                <a:rPr lang="en-US" sz="1400" dirty="0"/>
              </a:br>
              <a:r>
                <a:rPr lang="en-US" sz="1400" kern="1200" dirty="0"/>
                <a:t>E.g., drive a car or play chess.</a:t>
              </a:r>
            </a:p>
          </p:txBody>
        </p:sp>
      </p:grpSp>
      <p:grpSp>
        <p:nvGrpSpPr>
          <p:cNvPr id="17" name="Group 16">
            <a:extLst>
              <a:ext uri="{FF2B5EF4-FFF2-40B4-BE49-F238E27FC236}">
                <a16:creationId xmlns:a16="http://schemas.microsoft.com/office/drawing/2014/main" id="{AAD8371C-1238-A7CA-BB7F-9342422324DE}"/>
              </a:ext>
            </a:extLst>
          </p:cNvPr>
          <p:cNvGrpSpPr/>
          <p:nvPr/>
        </p:nvGrpSpPr>
        <p:grpSpPr>
          <a:xfrm>
            <a:off x="2729549" y="2347014"/>
            <a:ext cx="3027428" cy="2678673"/>
            <a:chOff x="2729549" y="2347014"/>
            <a:chExt cx="3027428" cy="2678673"/>
          </a:xfrm>
        </p:grpSpPr>
        <p:sp>
          <p:nvSpPr>
            <p:cNvPr id="10" name="Freeform: Shape 9">
              <a:extLst>
                <a:ext uri="{FF2B5EF4-FFF2-40B4-BE49-F238E27FC236}">
                  <a16:creationId xmlns:a16="http://schemas.microsoft.com/office/drawing/2014/main" id="{A5CB96B0-E6B1-BEEE-9A6B-94C84BDD3E3C}"/>
                </a:ext>
              </a:extLst>
            </p:cNvPr>
            <p:cNvSpPr/>
            <p:nvPr/>
          </p:nvSpPr>
          <p:spPr>
            <a:xfrm>
              <a:off x="2729549" y="2430595"/>
              <a:ext cx="586263" cy="454168"/>
            </a:xfrm>
            <a:custGeom>
              <a:avLst/>
              <a:gdLst>
                <a:gd name="connsiteX0" fmla="*/ 0 w 586263"/>
                <a:gd name="connsiteY0" fmla="*/ 90834 h 454168"/>
                <a:gd name="connsiteX1" fmla="*/ 359179 w 586263"/>
                <a:gd name="connsiteY1" fmla="*/ 90834 h 454168"/>
                <a:gd name="connsiteX2" fmla="*/ 359179 w 586263"/>
                <a:gd name="connsiteY2" fmla="*/ 0 h 454168"/>
                <a:gd name="connsiteX3" fmla="*/ 586263 w 586263"/>
                <a:gd name="connsiteY3" fmla="*/ 227084 h 454168"/>
                <a:gd name="connsiteX4" fmla="*/ 359179 w 586263"/>
                <a:gd name="connsiteY4" fmla="*/ 454168 h 454168"/>
                <a:gd name="connsiteX5" fmla="*/ 359179 w 586263"/>
                <a:gd name="connsiteY5" fmla="*/ 363334 h 454168"/>
                <a:gd name="connsiteX6" fmla="*/ 0 w 586263"/>
                <a:gd name="connsiteY6" fmla="*/ 363334 h 454168"/>
                <a:gd name="connsiteX7" fmla="*/ 0 w 586263"/>
                <a:gd name="connsiteY7" fmla="*/ 90834 h 454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263" h="454168">
                  <a:moveTo>
                    <a:pt x="0" y="90834"/>
                  </a:moveTo>
                  <a:lnTo>
                    <a:pt x="359179" y="90834"/>
                  </a:lnTo>
                  <a:lnTo>
                    <a:pt x="359179" y="0"/>
                  </a:lnTo>
                  <a:lnTo>
                    <a:pt x="586263" y="227084"/>
                  </a:lnTo>
                  <a:lnTo>
                    <a:pt x="359179" y="454168"/>
                  </a:lnTo>
                  <a:lnTo>
                    <a:pt x="359179" y="363334"/>
                  </a:lnTo>
                  <a:lnTo>
                    <a:pt x="0" y="363334"/>
                  </a:lnTo>
                  <a:lnTo>
                    <a:pt x="0" y="90834"/>
                  </a:lnTo>
                  <a:close/>
                </a:path>
              </a:pathLst>
            </a:custGeom>
          </p:spPr>
          <p:style>
            <a:lnRef idx="3">
              <a:schemeClr val="lt1"/>
            </a:lnRef>
            <a:fillRef idx="1">
              <a:schemeClr val="accent3"/>
            </a:fillRef>
            <a:effectRef idx="1">
              <a:schemeClr val="accent3"/>
            </a:effectRef>
            <a:fontRef idx="minor">
              <a:schemeClr val="lt1"/>
            </a:fontRef>
          </p:style>
          <p:txBody>
            <a:bodyPr spcFirstLastPara="0" vert="horz" wrap="square" lIns="0" tIns="90834" rIns="136250" bIns="90834" numCol="1" spcCol="1270" anchor="ctr" anchorCtr="0">
              <a:noAutofit/>
            </a:bodyPr>
            <a:lstStyle/>
            <a:p>
              <a:pPr marL="0" lvl="0" indent="0" algn="ctr" defTabSz="666750">
                <a:lnSpc>
                  <a:spcPct val="90000"/>
                </a:lnSpc>
                <a:spcBef>
                  <a:spcPct val="0"/>
                </a:spcBef>
                <a:spcAft>
                  <a:spcPct val="35000"/>
                </a:spcAft>
                <a:buNone/>
              </a:pPr>
              <a:endParaRPr lang="en-US" sz="1500" kern="1200"/>
            </a:p>
          </p:txBody>
        </p:sp>
        <p:sp>
          <p:nvSpPr>
            <p:cNvPr id="11" name="Freeform: Shape 10">
              <a:extLst>
                <a:ext uri="{FF2B5EF4-FFF2-40B4-BE49-F238E27FC236}">
                  <a16:creationId xmlns:a16="http://schemas.microsoft.com/office/drawing/2014/main" id="{9718E5CA-3931-A07F-3FA7-59F926206C93}"/>
                </a:ext>
              </a:extLst>
            </p:cNvPr>
            <p:cNvSpPr/>
            <p:nvPr/>
          </p:nvSpPr>
          <p:spPr>
            <a:xfrm>
              <a:off x="3559168" y="2347014"/>
              <a:ext cx="1824182" cy="931994"/>
            </a:xfrm>
            <a:custGeom>
              <a:avLst/>
              <a:gdLst>
                <a:gd name="connsiteX0" fmla="*/ 0 w 1824182"/>
                <a:gd name="connsiteY0" fmla="*/ 93199 h 931994"/>
                <a:gd name="connsiteX1" fmla="*/ 93199 w 1824182"/>
                <a:gd name="connsiteY1" fmla="*/ 0 h 931994"/>
                <a:gd name="connsiteX2" fmla="*/ 1730983 w 1824182"/>
                <a:gd name="connsiteY2" fmla="*/ 0 h 931994"/>
                <a:gd name="connsiteX3" fmla="*/ 1824182 w 1824182"/>
                <a:gd name="connsiteY3" fmla="*/ 93199 h 931994"/>
                <a:gd name="connsiteX4" fmla="*/ 1824182 w 1824182"/>
                <a:gd name="connsiteY4" fmla="*/ 838795 h 931994"/>
                <a:gd name="connsiteX5" fmla="*/ 1730983 w 1824182"/>
                <a:gd name="connsiteY5" fmla="*/ 931994 h 931994"/>
                <a:gd name="connsiteX6" fmla="*/ 93199 w 1824182"/>
                <a:gd name="connsiteY6" fmla="*/ 931994 h 931994"/>
                <a:gd name="connsiteX7" fmla="*/ 0 w 1824182"/>
                <a:gd name="connsiteY7" fmla="*/ 838795 h 931994"/>
                <a:gd name="connsiteX8" fmla="*/ 0 w 1824182"/>
                <a:gd name="connsiteY8" fmla="*/ 93199 h 93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4182" h="931994">
                  <a:moveTo>
                    <a:pt x="0" y="93199"/>
                  </a:moveTo>
                  <a:cubicBezTo>
                    <a:pt x="0" y="41727"/>
                    <a:pt x="41727" y="0"/>
                    <a:pt x="93199" y="0"/>
                  </a:cubicBezTo>
                  <a:lnTo>
                    <a:pt x="1730983" y="0"/>
                  </a:lnTo>
                  <a:cubicBezTo>
                    <a:pt x="1782455" y="0"/>
                    <a:pt x="1824182" y="41727"/>
                    <a:pt x="1824182" y="93199"/>
                  </a:cubicBezTo>
                  <a:lnTo>
                    <a:pt x="1824182" y="838795"/>
                  </a:lnTo>
                  <a:cubicBezTo>
                    <a:pt x="1824182" y="890267"/>
                    <a:pt x="1782455" y="931994"/>
                    <a:pt x="1730983" y="931994"/>
                  </a:cubicBezTo>
                  <a:lnTo>
                    <a:pt x="93199" y="931994"/>
                  </a:lnTo>
                  <a:cubicBezTo>
                    <a:pt x="41727" y="931994"/>
                    <a:pt x="0" y="890267"/>
                    <a:pt x="0" y="838795"/>
                  </a:cubicBezTo>
                  <a:lnTo>
                    <a:pt x="0" y="93199"/>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13792" tIns="113792" rIns="113792" bIns="371625" numCol="1" spcCol="1270" anchor="t" anchorCtr="0">
              <a:noAutofit/>
            </a:bodyPr>
            <a:lstStyle/>
            <a:p>
              <a:pPr marL="0" lvl="0" indent="0" algn="l" defTabSz="711200">
                <a:lnSpc>
                  <a:spcPct val="90000"/>
                </a:lnSpc>
                <a:spcBef>
                  <a:spcPct val="0"/>
                </a:spcBef>
                <a:spcAft>
                  <a:spcPct val="35000"/>
                </a:spcAft>
                <a:buNone/>
              </a:pPr>
              <a:r>
                <a:rPr lang="en-US" sz="1600" b="1" kern="1200" dirty="0"/>
                <a:t>Artificial General Intelligence (AGI)</a:t>
              </a:r>
              <a:endParaRPr lang="en-US" sz="1400" kern="1200" dirty="0"/>
            </a:p>
          </p:txBody>
        </p:sp>
        <p:sp>
          <p:nvSpPr>
            <p:cNvPr id="12" name="Freeform: Shape 11">
              <a:extLst>
                <a:ext uri="{FF2B5EF4-FFF2-40B4-BE49-F238E27FC236}">
                  <a16:creationId xmlns:a16="http://schemas.microsoft.com/office/drawing/2014/main" id="{A45E00BE-7750-52A7-7E40-D67D819FE037}"/>
                </a:ext>
              </a:extLst>
            </p:cNvPr>
            <p:cNvSpPr/>
            <p:nvPr/>
          </p:nvSpPr>
          <p:spPr>
            <a:xfrm>
              <a:off x="3932795" y="2968344"/>
              <a:ext cx="1824182" cy="2057343"/>
            </a:xfrm>
            <a:custGeom>
              <a:avLst/>
              <a:gdLst>
                <a:gd name="connsiteX0" fmla="*/ 0 w 1824182"/>
                <a:gd name="connsiteY0" fmla="*/ 182418 h 2057343"/>
                <a:gd name="connsiteX1" fmla="*/ 182418 w 1824182"/>
                <a:gd name="connsiteY1" fmla="*/ 0 h 2057343"/>
                <a:gd name="connsiteX2" fmla="*/ 1641764 w 1824182"/>
                <a:gd name="connsiteY2" fmla="*/ 0 h 2057343"/>
                <a:gd name="connsiteX3" fmla="*/ 1824182 w 1824182"/>
                <a:gd name="connsiteY3" fmla="*/ 182418 h 2057343"/>
                <a:gd name="connsiteX4" fmla="*/ 1824182 w 1824182"/>
                <a:gd name="connsiteY4" fmla="*/ 1874925 h 2057343"/>
                <a:gd name="connsiteX5" fmla="*/ 1641764 w 1824182"/>
                <a:gd name="connsiteY5" fmla="*/ 2057343 h 2057343"/>
                <a:gd name="connsiteX6" fmla="*/ 182418 w 1824182"/>
                <a:gd name="connsiteY6" fmla="*/ 2057343 h 2057343"/>
                <a:gd name="connsiteX7" fmla="*/ 0 w 1824182"/>
                <a:gd name="connsiteY7" fmla="*/ 1874925 h 2057343"/>
                <a:gd name="connsiteX8" fmla="*/ 0 w 1824182"/>
                <a:gd name="connsiteY8" fmla="*/ 182418 h 205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4182" h="2057343">
                  <a:moveTo>
                    <a:pt x="0" y="182418"/>
                  </a:moveTo>
                  <a:cubicBezTo>
                    <a:pt x="0" y="81671"/>
                    <a:pt x="81671" y="0"/>
                    <a:pt x="182418" y="0"/>
                  </a:cubicBezTo>
                  <a:lnTo>
                    <a:pt x="1641764" y="0"/>
                  </a:lnTo>
                  <a:cubicBezTo>
                    <a:pt x="1742511" y="0"/>
                    <a:pt x="1824182" y="81671"/>
                    <a:pt x="1824182" y="182418"/>
                  </a:cubicBezTo>
                  <a:lnTo>
                    <a:pt x="1824182" y="1874925"/>
                  </a:lnTo>
                  <a:cubicBezTo>
                    <a:pt x="1824182" y="1975672"/>
                    <a:pt x="1742511" y="2057343"/>
                    <a:pt x="1641764" y="2057343"/>
                  </a:cubicBezTo>
                  <a:lnTo>
                    <a:pt x="182418" y="2057343"/>
                  </a:lnTo>
                  <a:cubicBezTo>
                    <a:pt x="81671" y="2057343"/>
                    <a:pt x="0" y="1975672"/>
                    <a:pt x="0" y="1874925"/>
                  </a:cubicBezTo>
                  <a:lnTo>
                    <a:pt x="0" y="182418"/>
                  </a:lnTo>
                  <a:close/>
                </a:path>
              </a:pathLst>
            </a:custGeom>
          </p:spPr>
          <p:style>
            <a:lnRef idx="2">
              <a:schemeClr val="accent3">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52996" tIns="152996" rIns="152996" bIns="152996" numCol="1" spcCol="1270" anchor="t" anchorCtr="0">
              <a:noAutofit/>
            </a:bodyPr>
            <a:lstStyle/>
            <a:p>
              <a:pPr marL="114300" lvl="1" indent="-114300" algn="l" defTabSz="622300">
                <a:lnSpc>
                  <a:spcPct val="90000"/>
                </a:lnSpc>
                <a:spcBef>
                  <a:spcPct val="0"/>
                </a:spcBef>
                <a:spcAft>
                  <a:spcPct val="15000"/>
                </a:spcAft>
                <a:buChar char="•"/>
              </a:pPr>
              <a:r>
                <a:rPr lang="en-US" sz="1400" kern="1200" dirty="0"/>
                <a:t>A hypothetical intelligent agent which can understand or learn any intellectual task that human beings can. </a:t>
              </a:r>
              <a:r>
                <a:rPr lang="en-US" sz="1200" kern="1200" dirty="0">
                  <a:solidFill>
                    <a:schemeClr val="bg1">
                      <a:lumMod val="65000"/>
                    </a:schemeClr>
                  </a:solidFill>
                  <a:latin typeface="+mn-lt"/>
                  <a:ea typeface="+mn-ea"/>
                  <a:cs typeface="+mn-cs"/>
                </a:rPr>
                <a:t>[Wikipedia: AGI]</a:t>
              </a:r>
              <a:endParaRPr lang="en-US" sz="1400" kern="1200" dirty="0"/>
            </a:p>
          </p:txBody>
        </p:sp>
      </p:grpSp>
      <p:grpSp>
        <p:nvGrpSpPr>
          <p:cNvPr id="18" name="Group 17">
            <a:extLst>
              <a:ext uri="{FF2B5EF4-FFF2-40B4-BE49-F238E27FC236}">
                <a16:creationId xmlns:a16="http://schemas.microsoft.com/office/drawing/2014/main" id="{E158F116-2D69-3A98-8BF4-E0BA1F4D255A}"/>
              </a:ext>
            </a:extLst>
          </p:cNvPr>
          <p:cNvGrpSpPr/>
          <p:nvPr/>
        </p:nvGrpSpPr>
        <p:grpSpPr>
          <a:xfrm>
            <a:off x="5659890" y="2347014"/>
            <a:ext cx="3064112" cy="2678673"/>
            <a:chOff x="5659890" y="2347014"/>
            <a:chExt cx="3064112" cy="2678673"/>
          </a:xfrm>
        </p:grpSpPr>
        <p:sp>
          <p:nvSpPr>
            <p:cNvPr id="13" name="Freeform: Shape 12">
              <a:extLst>
                <a:ext uri="{FF2B5EF4-FFF2-40B4-BE49-F238E27FC236}">
                  <a16:creationId xmlns:a16="http://schemas.microsoft.com/office/drawing/2014/main" id="{9E128CCC-B9CD-F58A-D202-F84221806E63}"/>
                </a:ext>
              </a:extLst>
            </p:cNvPr>
            <p:cNvSpPr/>
            <p:nvPr/>
          </p:nvSpPr>
          <p:spPr>
            <a:xfrm>
              <a:off x="5659890" y="2430595"/>
              <a:ext cx="586263" cy="454168"/>
            </a:xfrm>
            <a:custGeom>
              <a:avLst/>
              <a:gdLst>
                <a:gd name="connsiteX0" fmla="*/ 0 w 586263"/>
                <a:gd name="connsiteY0" fmla="*/ 90834 h 454168"/>
                <a:gd name="connsiteX1" fmla="*/ 359179 w 586263"/>
                <a:gd name="connsiteY1" fmla="*/ 90834 h 454168"/>
                <a:gd name="connsiteX2" fmla="*/ 359179 w 586263"/>
                <a:gd name="connsiteY2" fmla="*/ 0 h 454168"/>
                <a:gd name="connsiteX3" fmla="*/ 586263 w 586263"/>
                <a:gd name="connsiteY3" fmla="*/ 227084 h 454168"/>
                <a:gd name="connsiteX4" fmla="*/ 359179 w 586263"/>
                <a:gd name="connsiteY4" fmla="*/ 454168 h 454168"/>
                <a:gd name="connsiteX5" fmla="*/ 359179 w 586263"/>
                <a:gd name="connsiteY5" fmla="*/ 363334 h 454168"/>
                <a:gd name="connsiteX6" fmla="*/ 0 w 586263"/>
                <a:gd name="connsiteY6" fmla="*/ 363334 h 454168"/>
                <a:gd name="connsiteX7" fmla="*/ 0 w 586263"/>
                <a:gd name="connsiteY7" fmla="*/ 90834 h 454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263" h="454168">
                  <a:moveTo>
                    <a:pt x="0" y="90834"/>
                  </a:moveTo>
                  <a:lnTo>
                    <a:pt x="359179" y="90834"/>
                  </a:lnTo>
                  <a:lnTo>
                    <a:pt x="359179" y="0"/>
                  </a:lnTo>
                  <a:lnTo>
                    <a:pt x="586263" y="227084"/>
                  </a:lnTo>
                  <a:lnTo>
                    <a:pt x="359179" y="454168"/>
                  </a:lnTo>
                  <a:lnTo>
                    <a:pt x="359179" y="363334"/>
                  </a:lnTo>
                  <a:lnTo>
                    <a:pt x="0" y="363334"/>
                  </a:lnTo>
                  <a:lnTo>
                    <a:pt x="0" y="90834"/>
                  </a:lnTo>
                  <a:close/>
                </a:path>
              </a:pathLst>
            </a:custGeom>
          </p:spPr>
          <p:style>
            <a:lnRef idx="3">
              <a:schemeClr val="lt1"/>
            </a:lnRef>
            <a:fillRef idx="1">
              <a:schemeClr val="accent4"/>
            </a:fillRef>
            <a:effectRef idx="1">
              <a:schemeClr val="accent4"/>
            </a:effectRef>
            <a:fontRef idx="minor">
              <a:schemeClr val="lt1"/>
            </a:fontRef>
          </p:style>
          <p:txBody>
            <a:bodyPr spcFirstLastPara="0" vert="horz" wrap="square" lIns="0" tIns="90834" rIns="136250" bIns="90834" numCol="1" spcCol="1270" anchor="ctr" anchorCtr="0">
              <a:noAutofit/>
            </a:bodyPr>
            <a:lstStyle/>
            <a:p>
              <a:pPr marL="0" lvl="0" indent="0" algn="ctr" defTabSz="666750">
                <a:lnSpc>
                  <a:spcPct val="90000"/>
                </a:lnSpc>
                <a:spcBef>
                  <a:spcPct val="0"/>
                </a:spcBef>
                <a:spcAft>
                  <a:spcPct val="35000"/>
                </a:spcAft>
                <a:buNone/>
              </a:pPr>
              <a:endParaRPr lang="en-US" sz="1500" kern="1200"/>
            </a:p>
          </p:txBody>
        </p:sp>
        <p:sp>
          <p:nvSpPr>
            <p:cNvPr id="14" name="Freeform: Shape 13">
              <a:extLst>
                <a:ext uri="{FF2B5EF4-FFF2-40B4-BE49-F238E27FC236}">
                  <a16:creationId xmlns:a16="http://schemas.microsoft.com/office/drawing/2014/main" id="{2F9F7217-3140-FC99-D821-368825E3A7C3}"/>
                </a:ext>
              </a:extLst>
            </p:cNvPr>
            <p:cNvSpPr/>
            <p:nvPr/>
          </p:nvSpPr>
          <p:spPr>
            <a:xfrm>
              <a:off x="6489508" y="2347014"/>
              <a:ext cx="1897551" cy="931994"/>
            </a:xfrm>
            <a:custGeom>
              <a:avLst/>
              <a:gdLst>
                <a:gd name="connsiteX0" fmla="*/ 0 w 1897551"/>
                <a:gd name="connsiteY0" fmla="*/ 93199 h 931994"/>
                <a:gd name="connsiteX1" fmla="*/ 93199 w 1897551"/>
                <a:gd name="connsiteY1" fmla="*/ 0 h 931994"/>
                <a:gd name="connsiteX2" fmla="*/ 1804352 w 1897551"/>
                <a:gd name="connsiteY2" fmla="*/ 0 h 931994"/>
                <a:gd name="connsiteX3" fmla="*/ 1897551 w 1897551"/>
                <a:gd name="connsiteY3" fmla="*/ 93199 h 931994"/>
                <a:gd name="connsiteX4" fmla="*/ 1897551 w 1897551"/>
                <a:gd name="connsiteY4" fmla="*/ 838795 h 931994"/>
                <a:gd name="connsiteX5" fmla="*/ 1804352 w 1897551"/>
                <a:gd name="connsiteY5" fmla="*/ 931994 h 931994"/>
                <a:gd name="connsiteX6" fmla="*/ 93199 w 1897551"/>
                <a:gd name="connsiteY6" fmla="*/ 931994 h 931994"/>
                <a:gd name="connsiteX7" fmla="*/ 0 w 1897551"/>
                <a:gd name="connsiteY7" fmla="*/ 838795 h 931994"/>
                <a:gd name="connsiteX8" fmla="*/ 0 w 1897551"/>
                <a:gd name="connsiteY8" fmla="*/ 93199 h 93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7551" h="931994">
                  <a:moveTo>
                    <a:pt x="0" y="93199"/>
                  </a:moveTo>
                  <a:cubicBezTo>
                    <a:pt x="0" y="41727"/>
                    <a:pt x="41727" y="0"/>
                    <a:pt x="93199" y="0"/>
                  </a:cubicBezTo>
                  <a:lnTo>
                    <a:pt x="1804352" y="0"/>
                  </a:lnTo>
                  <a:cubicBezTo>
                    <a:pt x="1855824" y="0"/>
                    <a:pt x="1897551" y="41727"/>
                    <a:pt x="1897551" y="93199"/>
                  </a:cubicBezTo>
                  <a:lnTo>
                    <a:pt x="1897551" y="838795"/>
                  </a:lnTo>
                  <a:cubicBezTo>
                    <a:pt x="1897551" y="890267"/>
                    <a:pt x="1855824" y="931994"/>
                    <a:pt x="1804352" y="931994"/>
                  </a:cubicBezTo>
                  <a:lnTo>
                    <a:pt x="93199" y="931994"/>
                  </a:lnTo>
                  <a:cubicBezTo>
                    <a:pt x="41727" y="931994"/>
                    <a:pt x="0" y="890267"/>
                    <a:pt x="0" y="838795"/>
                  </a:cubicBezTo>
                  <a:lnTo>
                    <a:pt x="0" y="93199"/>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28016" tIns="128016" rIns="128016" bIns="379245" numCol="1" spcCol="1270" anchor="t" anchorCtr="0">
              <a:noAutofit/>
            </a:bodyPr>
            <a:lstStyle/>
            <a:p>
              <a:pPr marL="0" lvl="0" indent="0" algn="l" defTabSz="800100">
                <a:lnSpc>
                  <a:spcPct val="90000"/>
                </a:lnSpc>
                <a:spcBef>
                  <a:spcPct val="0"/>
                </a:spcBef>
                <a:spcAft>
                  <a:spcPct val="35000"/>
                </a:spcAft>
                <a:buNone/>
              </a:pPr>
              <a:r>
                <a:rPr lang="en-US" sz="1800" b="1" kern="1200" dirty="0"/>
                <a:t>Artificial Superintelligence</a:t>
              </a:r>
            </a:p>
          </p:txBody>
        </p:sp>
        <p:sp>
          <p:nvSpPr>
            <p:cNvPr id="15" name="Freeform: Shape 14">
              <a:extLst>
                <a:ext uri="{FF2B5EF4-FFF2-40B4-BE49-F238E27FC236}">
                  <a16:creationId xmlns:a16="http://schemas.microsoft.com/office/drawing/2014/main" id="{288709BC-C908-1338-738C-C993B5830966}"/>
                </a:ext>
              </a:extLst>
            </p:cNvPr>
            <p:cNvSpPr/>
            <p:nvPr/>
          </p:nvSpPr>
          <p:spPr>
            <a:xfrm>
              <a:off x="6899820" y="2968344"/>
              <a:ext cx="1824182" cy="2057343"/>
            </a:xfrm>
            <a:custGeom>
              <a:avLst/>
              <a:gdLst>
                <a:gd name="connsiteX0" fmla="*/ 0 w 1824182"/>
                <a:gd name="connsiteY0" fmla="*/ 182418 h 2057343"/>
                <a:gd name="connsiteX1" fmla="*/ 182418 w 1824182"/>
                <a:gd name="connsiteY1" fmla="*/ 0 h 2057343"/>
                <a:gd name="connsiteX2" fmla="*/ 1641764 w 1824182"/>
                <a:gd name="connsiteY2" fmla="*/ 0 h 2057343"/>
                <a:gd name="connsiteX3" fmla="*/ 1824182 w 1824182"/>
                <a:gd name="connsiteY3" fmla="*/ 182418 h 2057343"/>
                <a:gd name="connsiteX4" fmla="*/ 1824182 w 1824182"/>
                <a:gd name="connsiteY4" fmla="*/ 1874925 h 2057343"/>
                <a:gd name="connsiteX5" fmla="*/ 1641764 w 1824182"/>
                <a:gd name="connsiteY5" fmla="*/ 2057343 h 2057343"/>
                <a:gd name="connsiteX6" fmla="*/ 182418 w 1824182"/>
                <a:gd name="connsiteY6" fmla="*/ 2057343 h 2057343"/>
                <a:gd name="connsiteX7" fmla="*/ 0 w 1824182"/>
                <a:gd name="connsiteY7" fmla="*/ 1874925 h 2057343"/>
                <a:gd name="connsiteX8" fmla="*/ 0 w 1824182"/>
                <a:gd name="connsiteY8" fmla="*/ 182418 h 205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4182" h="2057343">
                  <a:moveTo>
                    <a:pt x="0" y="182418"/>
                  </a:moveTo>
                  <a:cubicBezTo>
                    <a:pt x="0" y="81671"/>
                    <a:pt x="81671" y="0"/>
                    <a:pt x="182418" y="0"/>
                  </a:cubicBezTo>
                  <a:lnTo>
                    <a:pt x="1641764" y="0"/>
                  </a:lnTo>
                  <a:cubicBezTo>
                    <a:pt x="1742511" y="0"/>
                    <a:pt x="1824182" y="81671"/>
                    <a:pt x="1824182" y="182418"/>
                  </a:cubicBezTo>
                  <a:lnTo>
                    <a:pt x="1824182" y="1874925"/>
                  </a:lnTo>
                  <a:cubicBezTo>
                    <a:pt x="1824182" y="1975672"/>
                    <a:pt x="1742511" y="2057343"/>
                    <a:pt x="1641764" y="2057343"/>
                  </a:cubicBezTo>
                  <a:lnTo>
                    <a:pt x="182418" y="2057343"/>
                  </a:lnTo>
                  <a:cubicBezTo>
                    <a:pt x="81671" y="2057343"/>
                    <a:pt x="0" y="1975672"/>
                    <a:pt x="0" y="1874925"/>
                  </a:cubicBezTo>
                  <a:lnTo>
                    <a:pt x="0" y="182418"/>
                  </a:lnTo>
                  <a:close/>
                </a:path>
              </a:pathLst>
            </a:custGeom>
          </p:spPr>
          <p:style>
            <a:lnRef idx="2">
              <a:schemeClr val="accent4">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52996" tIns="152996" rIns="152996" bIns="152996" numCol="1" spcCol="1270" anchor="t" anchorCtr="0">
              <a:noAutofit/>
            </a:bodyPr>
            <a:lstStyle/>
            <a:p>
              <a:pPr marL="114300" lvl="1" indent="-114300" algn="l" defTabSz="622300">
                <a:lnSpc>
                  <a:spcPct val="90000"/>
                </a:lnSpc>
                <a:spcBef>
                  <a:spcPct val="0"/>
                </a:spcBef>
                <a:spcAft>
                  <a:spcPct val="15000"/>
                </a:spcAft>
                <a:buChar char="•"/>
              </a:pPr>
              <a:r>
                <a:rPr lang="en-US" sz="1400" kern="1200" dirty="0"/>
                <a:t>A hypothetical intelligent agent possessing intelligence surpassing that of the brightest and most gifted human minds. </a:t>
              </a:r>
              <a:r>
                <a:rPr lang="en-US" sz="1200" kern="1200" dirty="0">
                  <a:solidFill>
                    <a:schemeClr val="bg1">
                      <a:lumMod val="65000"/>
                    </a:schemeClr>
                  </a:solidFill>
                  <a:latin typeface="+mn-lt"/>
                  <a:ea typeface="+mn-ea"/>
                  <a:cs typeface="+mn-cs"/>
                </a:rPr>
                <a:t>[Wikipedia: Superintelligence]</a:t>
              </a:r>
              <a:endParaRPr lang="en-US" sz="1400" kern="1200" dirty="0"/>
            </a:p>
          </p:txBody>
        </p:sp>
      </p:grpSp>
      <p:sp>
        <p:nvSpPr>
          <p:cNvPr id="4" name="TextBox 3">
            <a:extLst>
              <a:ext uri="{FF2B5EF4-FFF2-40B4-BE49-F238E27FC236}">
                <a16:creationId xmlns:a16="http://schemas.microsoft.com/office/drawing/2014/main" id="{96992D9C-939E-4C5F-3DE2-66B465C4813A}"/>
              </a:ext>
            </a:extLst>
          </p:cNvPr>
          <p:cNvSpPr txBox="1"/>
          <p:nvPr/>
        </p:nvSpPr>
        <p:spPr>
          <a:xfrm>
            <a:off x="838200" y="5080943"/>
            <a:ext cx="7981950" cy="400110"/>
          </a:xfrm>
          <a:prstGeom prst="rect">
            <a:avLst/>
          </a:prstGeom>
          <a:noFill/>
        </p:spPr>
        <p:txBody>
          <a:bodyPr wrap="square">
            <a:spAutoFit/>
          </a:bodyPr>
          <a:lstStyle/>
          <a:p>
            <a:r>
              <a:rPr lang="en-US" sz="2000" b="1" dirty="0"/>
              <a:t>How can we achieve this? Create an agent that can:</a:t>
            </a:r>
            <a:r>
              <a:rPr lang="en-US" sz="2000" dirty="0"/>
              <a:t>	</a:t>
            </a:r>
            <a:endParaRPr lang="en-US" sz="2000" dirty="0">
              <a:solidFill>
                <a:schemeClr val="bg1">
                  <a:lumMod val="65000"/>
                </a:schemeClr>
              </a:solidFill>
            </a:endParaRPr>
          </a:p>
        </p:txBody>
      </p:sp>
      <mc:AlternateContent xmlns:mc="http://schemas.openxmlformats.org/markup-compatibility/2006" xmlns:p14="http://schemas.microsoft.com/office/powerpoint/2010/main">
        <mc:Choice Requires="p14">
          <p:contentPart p14:bwMode="auto" r:id="rId8">
            <p14:nvContentPartPr>
              <p14:cNvPr id="5" name="Ink 4">
                <a:extLst>
                  <a:ext uri="{FF2B5EF4-FFF2-40B4-BE49-F238E27FC236}">
                    <a16:creationId xmlns:a16="http://schemas.microsoft.com/office/drawing/2014/main" id="{28880A51-300C-8F5D-4170-28BB816DFE84}"/>
                  </a:ext>
                </a:extLst>
              </p14:cNvPr>
              <p14:cNvContentPartPr/>
              <p14:nvPr/>
            </p14:nvContentPartPr>
            <p14:xfrm>
              <a:off x="9931085" y="3394643"/>
              <a:ext cx="360" cy="360"/>
            </p14:xfrm>
          </p:contentPart>
        </mc:Choice>
        <mc:Fallback xmlns="">
          <p:pic>
            <p:nvPicPr>
              <p:cNvPr id="5" name="Ink 4">
                <a:extLst>
                  <a:ext uri="{FF2B5EF4-FFF2-40B4-BE49-F238E27FC236}">
                    <a16:creationId xmlns:a16="http://schemas.microsoft.com/office/drawing/2014/main" id="{28880A51-300C-8F5D-4170-28BB816DFE84}"/>
                  </a:ext>
                </a:extLst>
              </p:cNvPr>
              <p:cNvPicPr/>
              <p:nvPr/>
            </p:nvPicPr>
            <p:blipFill>
              <a:blip r:embed="rId14"/>
              <a:stretch>
                <a:fillRect/>
              </a:stretch>
            </p:blipFill>
            <p:spPr>
              <a:xfrm>
                <a:off x="9922445" y="3386003"/>
                <a:ext cx="18000" cy="18000"/>
              </a:xfrm>
              <a:prstGeom prst="rect">
                <a:avLst/>
              </a:prstGeom>
            </p:spPr>
          </p:pic>
        </mc:Fallback>
      </mc:AlternateContent>
    </p:spTree>
    <p:extLst>
      <p:ext uri="{BB962C8B-B14F-4D97-AF65-F5344CB8AC3E}">
        <p14:creationId xmlns:p14="http://schemas.microsoft.com/office/powerpoint/2010/main" val="2261633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E9FE6E0-2499-4899-AEE4-A9B64443C289}"/>
              </a:ext>
            </a:extLst>
          </p:cNvPr>
          <p:cNvSpPr txBox="1">
            <a:spLocks noGrp="1"/>
          </p:cNvSpPr>
          <p:nvPr>
            <p:ph type="title"/>
          </p:nvPr>
        </p:nvSpPr>
        <p:spPr>
          <a:xfrm>
            <a:off x="1524000" y="5788781"/>
            <a:ext cx="3306739" cy="584775"/>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chemeClr val="tx1"/>
                </a:solidFill>
                <a:effectLst/>
                <a:uLnTx/>
                <a:uFillTx/>
                <a:latin typeface="+mn-lt"/>
                <a:ea typeface="+mn-ea"/>
                <a:cs typeface="+mn-cs"/>
              </a:rPr>
              <a:t>Cognitive Sciences</a:t>
            </a:r>
          </a:p>
        </p:txBody>
      </p:sp>
      <p:graphicFrame>
        <p:nvGraphicFramePr>
          <p:cNvPr id="2" name="Content Placeholder 1">
            <a:extLst>
              <a:ext uri="{FF2B5EF4-FFF2-40B4-BE49-F238E27FC236}">
                <a16:creationId xmlns:a16="http://schemas.microsoft.com/office/drawing/2014/main" id="{3E5A5EF0-9CC7-4975-85A5-A6A3BDCF1401}"/>
              </a:ext>
              <a:ext uri="{C183D7F6-B498-43B3-948B-1728B52AA6E4}">
                <adec:decorative xmlns:adec="http://schemas.microsoft.com/office/drawing/2017/decorative" val="1"/>
              </a:ext>
            </a:extLst>
          </p:cNvPr>
          <p:cNvGraphicFramePr>
            <a:graphicFrameLocks noGrp="1"/>
          </p:cNvGraphicFramePr>
          <p:nvPr>
            <p:ph idx="1"/>
            <p:extLst>
              <p:ext uri="{D42A27DB-BD31-4B8C-83A1-F6EECF244321}">
                <p14:modId xmlns:p14="http://schemas.microsoft.com/office/powerpoint/2010/main" val="2770344853"/>
              </p:ext>
            </p:extLst>
          </p:nvPr>
        </p:nvGraphicFramePr>
        <p:xfrm>
          <a:off x="628650" y="1825627"/>
          <a:ext cx="5391150" cy="34321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Left Brace 4">
            <a:extLst>
              <a:ext uri="{FF2B5EF4-FFF2-40B4-BE49-F238E27FC236}">
                <a16:creationId xmlns:a16="http://schemas.microsoft.com/office/drawing/2014/main" id="{4894A1DB-6F51-A0EA-F97D-41524E2C0977}"/>
              </a:ext>
              <a:ext uri="{C183D7F6-B498-43B3-948B-1728B52AA6E4}">
                <adec:decorative xmlns:adec="http://schemas.microsoft.com/office/drawing/2017/decorative" val="1"/>
              </a:ext>
            </a:extLst>
          </p:cNvPr>
          <p:cNvSpPr/>
          <p:nvPr/>
        </p:nvSpPr>
        <p:spPr>
          <a:xfrm rot="16200000">
            <a:off x="3124203" y="2893181"/>
            <a:ext cx="400050" cy="539115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6" name="Content Placeholder 5">
            <a:extLst>
              <a:ext uri="{FF2B5EF4-FFF2-40B4-BE49-F238E27FC236}">
                <a16:creationId xmlns:a16="http://schemas.microsoft.com/office/drawing/2014/main" id="{BE3F5FDF-8244-970D-24F1-CFA6DEBF300B}"/>
              </a:ext>
              <a:ext uri="{C183D7F6-B498-43B3-948B-1728B52AA6E4}">
                <adec:decorative xmlns:adec="http://schemas.microsoft.com/office/drawing/2017/decorative" val="1"/>
              </a:ext>
            </a:extLst>
          </p:cNvPr>
          <p:cNvGraphicFramePr>
            <a:graphicFrameLocks/>
          </p:cNvGraphicFramePr>
          <p:nvPr>
            <p:extLst>
              <p:ext uri="{D42A27DB-BD31-4B8C-83A1-F6EECF244321}">
                <p14:modId xmlns:p14="http://schemas.microsoft.com/office/powerpoint/2010/main" val="2082554103"/>
              </p:ext>
            </p:extLst>
          </p:nvPr>
        </p:nvGraphicFramePr>
        <p:xfrm>
          <a:off x="990600" y="0"/>
          <a:ext cx="6762750" cy="165947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4" name="Title 2">
            <a:extLst>
              <a:ext uri="{FF2B5EF4-FFF2-40B4-BE49-F238E27FC236}">
                <a16:creationId xmlns:a16="http://schemas.microsoft.com/office/drawing/2014/main" id="{47E42546-2015-E5D3-5084-2514F21533FF}"/>
              </a:ext>
            </a:extLst>
          </p:cNvPr>
          <p:cNvSpPr txBox="1">
            <a:spLocks/>
          </p:cNvSpPr>
          <p:nvPr/>
        </p:nvSpPr>
        <p:spPr>
          <a:xfrm>
            <a:off x="6592026" y="5562600"/>
            <a:ext cx="2055947" cy="1077218"/>
          </a:xfrm>
          <a:prstGeom prst="rect">
            <a:avLst/>
          </a:prstGeom>
          <a:noFill/>
          <a:ln>
            <a:noFill/>
            <a:prstDash/>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defRPr/>
            </a:pPr>
            <a:r>
              <a:rPr lang="en-US" sz="3200" b="1" dirty="0">
                <a:latin typeface="+mn-lt"/>
                <a:ea typeface="+mn-ea"/>
                <a:cs typeface="+mn-cs"/>
              </a:rPr>
              <a:t>Moral </a:t>
            </a:r>
            <a:br>
              <a:rPr lang="en-US" sz="3200" b="1" dirty="0">
                <a:latin typeface="+mn-lt"/>
                <a:ea typeface="+mn-ea"/>
                <a:cs typeface="+mn-cs"/>
              </a:rPr>
            </a:br>
            <a:r>
              <a:rPr lang="en-US" sz="3200" b="1" dirty="0">
                <a:latin typeface="+mn-lt"/>
                <a:ea typeface="+mn-ea"/>
                <a:cs typeface="+mn-cs"/>
              </a:rPr>
              <a:t>Philosophy</a:t>
            </a:r>
          </a:p>
        </p:txBody>
      </p:sp>
      <p:grpSp>
        <p:nvGrpSpPr>
          <p:cNvPr id="14" name="Group 13">
            <a:extLst>
              <a:ext uri="{FF2B5EF4-FFF2-40B4-BE49-F238E27FC236}">
                <a16:creationId xmlns:a16="http://schemas.microsoft.com/office/drawing/2014/main" id="{23C9FECE-A846-6BB7-C79A-433AC982FB35}"/>
              </a:ext>
            </a:extLst>
          </p:cNvPr>
          <p:cNvGrpSpPr/>
          <p:nvPr/>
        </p:nvGrpSpPr>
        <p:grpSpPr>
          <a:xfrm>
            <a:off x="6324600" y="1825627"/>
            <a:ext cx="2402978" cy="3386690"/>
            <a:chOff x="6324600" y="1825627"/>
            <a:chExt cx="2402978" cy="3386690"/>
          </a:xfrm>
        </p:grpSpPr>
        <p:grpSp>
          <p:nvGrpSpPr>
            <p:cNvPr id="7" name="Group 6">
              <a:extLst>
                <a:ext uri="{FF2B5EF4-FFF2-40B4-BE49-F238E27FC236}">
                  <a16:creationId xmlns:a16="http://schemas.microsoft.com/office/drawing/2014/main" id="{8D30211F-BFEA-413F-8D2C-1D0EBC42E3FA}"/>
                </a:ext>
              </a:extLst>
            </p:cNvPr>
            <p:cNvGrpSpPr/>
            <p:nvPr/>
          </p:nvGrpSpPr>
          <p:grpSpPr>
            <a:xfrm>
              <a:off x="6324600" y="1825627"/>
              <a:ext cx="2402978" cy="858030"/>
              <a:chOff x="5481256" y="22742"/>
              <a:chExt cx="2402978" cy="858030"/>
            </a:xfrm>
            <a:solidFill>
              <a:schemeClr val="accent2"/>
            </a:solidFill>
          </p:grpSpPr>
          <p:sp>
            <p:nvSpPr>
              <p:cNvPr id="11" name="Rectangle 10">
                <a:extLst>
                  <a:ext uri="{FF2B5EF4-FFF2-40B4-BE49-F238E27FC236}">
                    <a16:creationId xmlns:a16="http://schemas.microsoft.com/office/drawing/2014/main" id="{D041AFE9-B8F6-86D7-C5BD-C702F0CEE91D}"/>
                  </a:ext>
                </a:extLst>
              </p:cNvPr>
              <p:cNvSpPr/>
              <p:nvPr/>
            </p:nvSpPr>
            <p:spPr>
              <a:xfrm>
                <a:off x="5481256" y="22742"/>
                <a:ext cx="2402978" cy="858030"/>
              </a:xfrm>
              <a:prstGeom prst="rect">
                <a:avLst/>
              </a:prstGeom>
              <a:grpFill/>
              <a:ln>
                <a:noFill/>
              </a:ln>
            </p:spPr>
            <p:style>
              <a:lnRef idx="2">
                <a:schemeClr val="accent5">
                  <a:hueOff val="-12162821"/>
                  <a:satOff val="-296"/>
                  <a:lumOff val="-10393"/>
                  <a:alphaOff val="0"/>
                </a:schemeClr>
              </a:lnRef>
              <a:fillRef idx="1">
                <a:schemeClr val="accent5">
                  <a:hueOff val="-12162821"/>
                  <a:satOff val="-296"/>
                  <a:lumOff val="-10393"/>
                  <a:alphaOff val="0"/>
                </a:schemeClr>
              </a:fillRef>
              <a:effectRef idx="0">
                <a:schemeClr val="accent5">
                  <a:hueOff val="-12162821"/>
                  <a:satOff val="-296"/>
                  <a:lumOff val="-10393"/>
                  <a:alphaOff val="0"/>
                </a:schemeClr>
              </a:effectRef>
              <a:fontRef idx="minor">
                <a:schemeClr val="lt1"/>
              </a:fontRef>
            </p:style>
            <p:txBody>
              <a:bodyPr/>
              <a:lstStyle/>
              <a:p>
                <a:endParaRPr lang="en-US"/>
              </a:p>
            </p:txBody>
          </p:sp>
          <p:sp>
            <p:nvSpPr>
              <p:cNvPr id="12" name="TextBox 11">
                <a:extLst>
                  <a:ext uri="{FF2B5EF4-FFF2-40B4-BE49-F238E27FC236}">
                    <a16:creationId xmlns:a16="http://schemas.microsoft.com/office/drawing/2014/main" id="{950D21E8-C187-E89C-26DA-20FA2E9C8F5F}"/>
                  </a:ext>
                </a:extLst>
              </p:cNvPr>
              <p:cNvSpPr txBox="1"/>
              <p:nvPr/>
            </p:nvSpPr>
            <p:spPr>
              <a:xfrm>
                <a:off x="5481256" y="22742"/>
                <a:ext cx="2402978" cy="85803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kern="1200" dirty="0"/>
                  <a:t>AI consciousness</a:t>
                </a:r>
              </a:p>
            </p:txBody>
          </p:sp>
        </p:grpSp>
        <p:grpSp>
          <p:nvGrpSpPr>
            <p:cNvPr id="8" name="Group 7">
              <a:extLst>
                <a:ext uri="{FF2B5EF4-FFF2-40B4-BE49-F238E27FC236}">
                  <a16:creationId xmlns:a16="http://schemas.microsoft.com/office/drawing/2014/main" id="{537CE197-62B7-A6A2-BEA6-11650555F463}"/>
                </a:ext>
              </a:extLst>
            </p:cNvPr>
            <p:cNvGrpSpPr/>
            <p:nvPr/>
          </p:nvGrpSpPr>
          <p:grpSpPr>
            <a:xfrm>
              <a:off x="6324600" y="2683658"/>
              <a:ext cx="2402978" cy="2528659"/>
              <a:chOff x="5481256" y="880773"/>
              <a:chExt cx="2402978" cy="2528659"/>
            </a:xfrm>
            <a:solidFill>
              <a:schemeClr val="accent2">
                <a:lumMod val="20000"/>
                <a:lumOff val="80000"/>
              </a:schemeClr>
            </a:solidFill>
          </p:grpSpPr>
          <p:sp>
            <p:nvSpPr>
              <p:cNvPr id="9" name="Rectangle 8">
                <a:extLst>
                  <a:ext uri="{FF2B5EF4-FFF2-40B4-BE49-F238E27FC236}">
                    <a16:creationId xmlns:a16="http://schemas.microsoft.com/office/drawing/2014/main" id="{086D4D65-C08E-1F8B-BBB1-D00ED7F5F4F5}"/>
                  </a:ext>
                </a:extLst>
              </p:cNvPr>
              <p:cNvSpPr/>
              <p:nvPr/>
            </p:nvSpPr>
            <p:spPr>
              <a:xfrm>
                <a:off x="5481256" y="880773"/>
                <a:ext cx="2402978" cy="2528659"/>
              </a:xfrm>
              <a:prstGeom prst="rect">
                <a:avLst/>
              </a:prstGeom>
              <a:grpFill/>
              <a:ln>
                <a:noFill/>
              </a:ln>
            </p:spPr>
            <p:style>
              <a:lnRef idx="2">
                <a:schemeClr val="accent5">
                  <a:tint val="40000"/>
                  <a:alpha val="90000"/>
                  <a:hueOff val="-11954114"/>
                  <a:satOff val="-12022"/>
                  <a:lumOff val="-1949"/>
                  <a:alphaOff val="0"/>
                </a:schemeClr>
              </a:lnRef>
              <a:fillRef idx="1">
                <a:schemeClr val="accent5">
                  <a:tint val="40000"/>
                  <a:alpha val="90000"/>
                  <a:hueOff val="-11954114"/>
                  <a:satOff val="-12022"/>
                  <a:lumOff val="-1949"/>
                  <a:alphaOff val="0"/>
                </a:schemeClr>
              </a:fillRef>
              <a:effectRef idx="0">
                <a:schemeClr val="accent5">
                  <a:tint val="40000"/>
                  <a:alpha val="90000"/>
                  <a:hueOff val="-11954114"/>
                  <a:satOff val="-12022"/>
                  <a:lumOff val="-1949"/>
                  <a:alphaOff val="0"/>
                </a:schemeClr>
              </a:effectRef>
              <a:fontRef idx="minor">
                <a:schemeClr val="dk1">
                  <a:hueOff val="0"/>
                  <a:satOff val="0"/>
                  <a:lumOff val="0"/>
                  <a:alphaOff val="0"/>
                </a:schemeClr>
              </a:fontRef>
            </p:style>
            <p:txBody>
              <a:bodyPr/>
              <a:lstStyle/>
              <a:p>
                <a:endParaRPr lang="en-US"/>
              </a:p>
            </p:txBody>
          </p:sp>
          <p:sp>
            <p:nvSpPr>
              <p:cNvPr id="10" name="TextBox 9">
                <a:extLst>
                  <a:ext uri="{FF2B5EF4-FFF2-40B4-BE49-F238E27FC236}">
                    <a16:creationId xmlns:a16="http://schemas.microsoft.com/office/drawing/2014/main" id="{4973D866-48F3-D086-16B3-0982DD2628E5}"/>
                  </a:ext>
                </a:extLst>
              </p:cNvPr>
              <p:cNvSpPr txBox="1"/>
              <p:nvPr/>
            </p:nvSpPr>
            <p:spPr>
              <a:xfrm>
                <a:off x="5481256" y="880773"/>
                <a:ext cx="2402978" cy="2528659"/>
              </a:xfrm>
              <a:prstGeom prst="rect">
                <a:avLst/>
              </a:prstGeom>
              <a:grp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US" sz="1700" kern="1200" dirty="0"/>
                  <a:t>What does it mean that a machine is conscient/sentient?</a:t>
                </a:r>
              </a:p>
              <a:p>
                <a:pPr marL="171450" lvl="1" indent="-171450" algn="l" defTabSz="755650">
                  <a:lnSpc>
                    <a:spcPct val="90000"/>
                  </a:lnSpc>
                  <a:spcBef>
                    <a:spcPct val="0"/>
                  </a:spcBef>
                  <a:spcAft>
                    <a:spcPct val="15000"/>
                  </a:spcAft>
                  <a:buChar char="•"/>
                </a:pPr>
                <a:endParaRPr lang="en-US" sz="1700" kern="1200" dirty="0"/>
              </a:p>
              <a:p>
                <a:pPr marL="171450" lvl="1" indent="-171450" algn="l" defTabSz="755650">
                  <a:lnSpc>
                    <a:spcPct val="90000"/>
                  </a:lnSpc>
                  <a:spcBef>
                    <a:spcPct val="0"/>
                  </a:spcBef>
                  <a:spcAft>
                    <a:spcPct val="15000"/>
                  </a:spcAft>
                  <a:buChar char="•"/>
                </a:pPr>
                <a:r>
                  <a:rPr lang="en-US" sz="1700" kern="1200" dirty="0"/>
                  <a:t>How can we tell?</a:t>
                </a:r>
                <a:endParaRPr lang="en-US" sz="1700" dirty="0"/>
              </a:p>
              <a:p>
                <a:pPr marL="171450" lvl="1" indent="-171450" algn="l" defTabSz="755650">
                  <a:lnSpc>
                    <a:spcPct val="90000"/>
                  </a:lnSpc>
                  <a:spcBef>
                    <a:spcPct val="0"/>
                  </a:spcBef>
                  <a:spcAft>
                    <a:spcPct val="15000"/>
                  </a:spcAft>
                  <a:buChar char="•"/>
                </a:pPr>
                <a:r>
                  <a:rPr lang="en-US" sz="1700" kern="1200" dirty="0"/>
                  <a:t>What do we do then?</a:t>
                </a:r>
              </a:p>
              <a:p>
                <a:pPr marL="171450" lvl="1" indent="-171450" algn="l" defTabSz="755650">
                  <a:lnSpc>
                    <a:spcPct val="90000"/>
                  </a:lnSpc>
                  <a:spcBef>
                    <a:spcPct val="0"/>
                  </a:spcBef>
                  <a:spcAft>
                    <a:spcPct val="15000"/>
                  </a:spcAft>
                  <a:buChar char="•"/>
                </a:pPr>
                <a:endParaRPr lang="en-US" sz="1700" kern="1200" dirty="0"/>
              </a:p>
              <a:p>
                <a:pPr marL="171450" lvl="1" indent="-171450" algn="l" defTabSz="755650">
                  <a:lnSpc>
                    <a:spcPct val="90000"/>
                  </a:lnSpc>
                  <a:spcBef>
                    <a:spcPct val="0"/>
                  </a:spcBef>
                  <a:spcAft>
                    <a:spcPct val="15000"/>
                  </a:spcAft>
                  <a:buChar char="•"/>
                </a:pPr>
                <a:endParaRPr lang="en-US" sz="1700" kern="1200" dirty="0"/>
              </a:p>
            </p:txBody>
          </p:sp>
        </p:grpSp>
      </p:grpSp>
      <p:sp>
        <p:nvSpPr>
          <p:cNvPr id="13" name="Arrow: Down 12">
            <a:extLst>
              <a:ext uri="{FF2B5EF4-FFF2-40B4-BE49-F238E27FC236}">
                <a16:creationId xmlns:a16="http://schemas.microsoft.com/office/drawing/2014/main" id="{C3B63EDF-41D8-C167-8111-990D74E4E8B8}"/>
              </a:ext>
            </a:extLst>
          </p:cNvPr>
          <p:cNvSpPr/>
          <p:nvPr/>
        </p:nvSpPr>
        <p:spPr>
          <a:xfrm>
            <a:off x="7239000" y="4648200"/>
            <a:ext cx="609600" cy="9906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4" grpId="0"/>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F1999A5-A9F1-D8DC-079A-32F097EB75B4}"/>
              </a:ext>
              <a:ext uri="{C183D7F6-B498-43B3-948B-1728B52AA6E4}">
                <adec:decorative xmlns:adec="http://schemas.microsoft.com/office/drawing/2017/decorative" val="1"/>
              </a:ext>
            </a:extLst>
          </p:cNvPr>
          <p:cNvSpPr txBox="1">
            <a:spLocks noGrp="1"/>
          </p:cNvSpPr>
          <p:nvPr>
            <p:ph type="title"/>
          </p:nvPr>
        </p:nvSpPr>
        <p:spPr>
          <a:xfrm>
            <a:off x="7290292" y="3230039"/>
            <a:ext cx="1828800" cy="954107"/>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chemeClr val="tx1"/>
                </a:solidFill>
                <a:effectLst/>
                <a:uLnTx/>
                <a:uFillTx/>
                <a:latin typeface="+mn-lt"/>
                <a:ea typeface="+mn-ea"/>
                <a:cs typeface="+mn-cs"/>
              </a:rPr>
              <a:t>Alan Turing (1950) </a:t>
            </a:r>
            <a:r>
              <a:rPr lang="en-US" sz="1400" dirty="0">
                <a:latin typeface="+mn-lt"/>
                <a:ea typeface="+mn-ea"/>
                <a:cs typeface="+mn-cs"/>
              </a:rPr>
              <a:t>“</a:t>
            </a:r>
            <a:r>
              <a:rPr kumimoji="0" lang="en-US" sz="1400" b="0" u="none" strike="noStrike" kern="1200" cap="none" spc="0" normalizeH="0" baseline="0" noProof="0" dirty="0">
                <a:ln>
                  <a:noFill/>
                </a:ln>
                <a:solidFill>
                  <a:schemeClr val="tx1"/>
                </a:solidFill>
                <a:effectLst/>
                <a:uLnTx/>
                <a:uFillTx/>
                <a:latin typeface="+mn-lt"/>
                <a:ea typeface="+mn-ea"/>
                <a:cs typeface="+mn-cs"/>
              </a:rPr>
              <a:t>Computing machinery and intelligence”</a:t>
            </a:r>
          </a:p>
        </p:txBody>
      </p:sp>
      <p:sp>
        <p:nvSpPr>
          <p:cNvPr id="8195" name="Rectangle 3"/>
          <p:cNvSpPr>
            <a:spLocks noGrp="1" noChangeArrowheads="1"/>
          </p:cNvSpPr>
          <p:nvPr>
            <p:ph idx="1"/>
          </p:nvPr>
        </p:nvSpPr>
        <p:spPr>
          <a:xfrm>
            <a:off x="628650" y="1447800"/>
            <a:ext cx="6762750" cy="5029200"/>
          </a:xfrm>
        </p:spPr>
        <p:txBody>
          <a:bodyPr>
            <a:noAutofit/>
          </a:bodyPr>
          <a:lstStyle/>
          <a:p>
            <a:r>
              <a:rPr lang="en-US" sz="1600" dirty="0"/>
              <a:t>Alan Turing rejects the question “Can machines think?”</a:t>
            </a:r>
          </a:p>
          <a:p>
            <a:r>
              <a:rPr lang="en-US" sz="1600" dirty="0"/>
              <a:t>The Turing Test tries to define what acting like a human means.</a:t>
            </a:r>
            <a:br>
              <a:rPr lang="en-US" sz="1600" dirty="0"/>
            </a:br>
            <a:endParaRPr lang="en-US" sz="1600" dirty="0"/>
          </a:p>
          <a:p>
            <a:endParaRPr lang="en-US" sz="1600" dirty="0"/>
          </a:p>
          <a:p>
            <a:pPr marL="0" indent="0">
              <a:buNone/>
            </a:pPr>
            <a:br>
              <a:rPr lang="en-US" sz="1600" dirty="0"/>
            </a:br>
            <a:endParaRPr lang="en-US" sz="1600" dirty="0"/>
          </a:p>
          <a:p>
            <a:endParaRPr lang="en-US" sz="1600" dirty="0"/>
          </a:p>
          <a:p>
            <a:pPr marL="0" indent="0">
              <a:buNone/>
            </a:pPr>
            <a:endParaRPr lang="en-US" sz="1600" dirty="0"/>
          </a:p>
          <a:p>
            <a:r>
              <a:rPr lang="en-US" sz="1600" dirty="0"/>
              <a:t>What capabilities would a computer need to have to pass the Turing Test? These are still the core AI areas.</a:t>
            </a:r>
          </a:p>
          <a:p>
            <a:pPr lvl="1"/>
            <a:r>
              <a:rPr lang="en-US" sz="1400" dirty="0"/>
              <a:t>Natural language processing</a:t>
            </a:r>
          </a:p>
          <a:p>
            <a:pPr lvl="1"/>
            <a:r>
              <a:rPr lang="en-US" sz="1400" dirty="0"/>
              <a:t>Knowledge representation</a:t>
            </a:r>
          </a:p>
          <a:p>
            <a:pPr lvl="1"/>
            <a:r>
              <a:rPr lang="en-US" sz="1400" dirty="0"/>
              <a:t>Automated reasoning</a:t>
            </a:r>
          </a:p>
          <a:p>
            <a:pPr lvl="1"/>
            <a:r>
              <a:rPr lang="en-US" sz="1400" dirty="0"/>
              <a:t>Machine learning</a:t>
            </a:r>
            <a:endParaRPr lang="en-US" sz="1600" dirty="0"/>
          </a:p>
          <a:p>
            <a:r>
              <a:rPr lang="en-US" sz="1600" dirty="0"/>
              <a:t>Turing predicted that by the year 2000, machines would be able to fool 30% of human judges for five minutes. </a:t>
            </a:r>
            <a:br>
              <a:rPr lang="en-US" sz="1600" dirty="0"/>
            </a:br>
            <a:r>
              <a:rPr lang="en-US" sz="1600" dirty="0"/>
              <a:t>ChatGPT (2023) is probably doing a least that!</a:t>
            </a:r>
          </a:p>
        </p:txBody>
      </p:sp>
      <p:pic>
        <p:nvPicPr>
          <p:cNvPr id="8196" name="Picture 4" descr="A diagram of the setup of the Turing test with the human interrogator trying to establish if she is communicating with a human or an AI system."/>
          <p:cNvPicPr>
            <a:picLocks noChangeAspect="1" noChangeArrowheads="1"/>
          </p:cNvPicPr>
          <p:nvPr/>
        </p:nvPicPr>
        <p:blipFill>
          <a:blip r:embed="rId3" cstate="print"/>
          <a:srcRect/>
          <a:stretch>
            <a:fillRect/>
          </a:stretch>
        </p:blipFill>
        <p:spPr bwMode="auto">
          <a:xfrm>
            <a:off x="1524000" y="2209800"/>
            <a:ext cx="4579176" cy="1587153"/>
          </a:xfrm>
          <a:prstGeom prst="rect">
            <a:avLst/>
          </a:prstGeom>
          <a:noFill/>
          <a:ln w="9525">
            <a:noFill/>
            <a:miter lim="800000"/>
            <a:headEnd/>
            <a:tailEnd/>
          </a:ln>
        </p:spPr>
      </p:pic>
      <p:pic>
        <p:nvPicPr>
          <p:cNvPr id="10245" name="Picture 3">
            <a:extLst>
              <a:ext uri="{C183D7F6-B498-43B3-948B-1728B52AA6E4}">
                <adec:decorative xmlns:adec="http://schemas.microsoft.com/office/drawing/2017/decorative" val="1"/>
              </a:ext>
            </a:extLst>
          </p:cNvPr>
          <p:cNvPicPr>
            <a:picLocks noChangeAspect="1" noChangeArrowheads="1"/>
          </p:cNvPicPr>
          <p:nvPr/>
        </p:nvPicPr>
        <p:blipFill>
          <a:blip r:embed="rId4" cstate="print"/>
          <a:srcRect/>
          <a:stretch>
            <a:fillRect/>
          </a:stretch>
        </p:blipFill>
        <p:spPr bwMode="auto">
          <a:xfrm>
            <a:off x="7580737" y="1555471"/>
            <a:ext cx="1247911" cy="1551806"/>
          </a:xfrm>
          <a:prstGeom prst="rect">
            <a:avLst/>
          </a:prstGeom>
          <a:ln>
            <a:noFill/>
          </a:ln>
          <a:effectLst>
            <a:outerShdw blurRad="292100" dist="139700" dir="2700000" algn="tl" rotWithShape="0">
              <a:srgbClr val="333333">
                <a:alpha val="65000"/>
              </a:srgbClr>
            </a:outerShdw>
          </a:effectLst>
        </p:spPr>
      </p:pic>
      <p:graphicFrame>
        <p:nvGraphicFramePr>
          <p:cNvPr id="2" name="Content Placeholder 5">
            <a:extLst>
              <a:ext uri="{FF2B5EF4-FFF2-40B4-BE49-F238E27FC236}">
                <a16:creationId xmlns:a16="http://schemas.microsoft.com/office/drawing/2014/main" id="{FB9E4C2B-4282-1092-DA38-43E2C14F5727}"/>
              </a:ext>
              <a:ext uri="{C183D7F6-B498-43B3-948B-1728B52AA6E4}">
                <adec:decorative xmlns:adec="http://schemas.microsoft.com/office/drawing/2017/decorative" val="1"/>
              </a:ext>
            </a:extLst>
          </p:cNvPr>
          <p:cNvGraphicFramePr>
            <a:graphicFrameLocks/>
          </p:cNvGraphicFramePr>
          <p:nvPr>
            <p:extLst>
              <p:ext uri="{D42A27DB-BD31-4B8C-83A1-F6EECF244321}">
                <p14:modId xmlns:p14="http://schemas.microsoft.com/office/powerpoint/2010/main" val="3402827423"/>
              </p:ext>
            </p:extLst>
          </p:nvPr>
        </p:nvGraphicFramePr>
        <p:xfrm>
          <a:off x="990600" y="0"/>
          <a:ext cx="6762750" cy="165947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TextBox 2">
            <a:extLst>
              <a:ext uri="{FF2B5EF4-FFF2-40B4-BE49-F238E27FC236}">
                <a16:creationId xmlns:a16="http://schemas.microsoft.com/office/drawing/2014/main" id="{3E644102-1A7B-D610-56FB-B4611241010D}"/>
              </a:ext>
              <a:ext uri="{C183D7F6-B498-43B3-948B-1728B52AA6E4}">
                <adec:decorative xmlns:adec="http://schemas.microsoft.com/office/drawing/2017/decorative" val="1"/>
              </a:ext>
            </a:extLst>
          </p:cNvPr>
          <p:cNvSpPr txBox="1"/>
          <p:nvPr/>
        </p:nvSpPr>
        <p:spPr>
          <a:xfrm>
            <a:off x="1138101" y="3060761"/>
            <a:ext cx="1631224" cy="646331"/>
          </a:xfrm>
          <a:prstGeom prst="rect">
            <a:avLst/>
          </a:prstGeom>
          <a:noFill/>
        </p:spPr>
        <p:txBody>
          <a:bodyPr wrap="square" rtlCol="0">
            <a:spAutoFit/>
          </a:bodyPr>
          <a:lstStyle/>
          <a:p>
            <a:pPr algn="ctr"/>
            <a:r>
              <a:rPr lang="en-US" sz="1200" dirty="0"/>
              <a:t>Needs to decide if she talks to a human or an AI system.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5">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195">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195">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195">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195">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9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2"/>
          <p:cNvSpPr>
            <a:spLocks noGrp="1" noChangeArrowheads="1"/>
          </p:cNvSpPr>
          <p:nvPr>
            <p:ph type="title"/>
          </p:nvPr>
        </p:nvSpPr>
        <p:spPr>
          <a:xfrm>
            <a:off x="611717" y="-12701"/>
            <a:ext cx="7886700" cy="1325563"/>
          </a:xfrm>
        </p:spPr>
        <p:txBody>
          <a:bodyPr/>
          <a:lstStyle/>
          <a:p>
            <a:r>
              <a:rPr lang="en-US" dirty="0"/>
              <a:t>Turing Test: Criticism</a:t>
            </a:r>
          </a:p>
        </p:txBody>
      </p:sp>
      <p:sp>
        <p:nvSpPr>
          <p:cNvPr id="8195" name="Rectangle 3"/>
          <p:cNvSpPr>
            <a:spLocks noGrp="1" noChangeArrowheads="1"/>
          </p:cNvSpPr>
          <p:nvPr>
            <p:ph idx="1"/>
          </p:nvPr>
        </p:nvSpPr>
        <p:spPr>
          <a:xfrm>
            <a:off x="685800" y="1066800"/>
            <a:ext cx="4605863" cy="5257800"/>
          </a:xfrm>
        </p:spPr>
        <p:txBody>
          <a:bodyPr>
            <a:normAutofit fontScale="70000" lnSpcReduction="20000"/>
          </a:bodyPr>
          <a:lstStyle/>
          <a:p>
            <a:pPr marL="0" indent="0">
              <a:buNone/>
            </a:pPr>
            <a:r>
              <a:rPr lang="en-US" sz="2400" dirty="0"/>
              <a:t>What are some potential problems with the Turing Test?</a:t>
            </a:r>
            <a:endParaRPr lang="en-US" sz="1600" dirty="0"/>
          </a:p>
          <a:p>
            <a:pPr lvl="1"/>
            <a:r>
              <a:rPr lang="en-US" dirty="0"/>
              <a:t>Some human behavior is not intelligent.</a:t>
            </a:r>
          </a:p>
          <a:p>
            <a:pPr lvl="1"/>
            <a:r>
              <a:rPr lang="en-US" dirty="0"/>
              <a:t>Some intelligent behavior may not be human.</a:t>
            </a:r>
          </a:p>
          <a:p>
            <a:pPr lvl="1"/>
            <a:r>
              <a:rPr lang="en-US" dirty="0"/>
              <a:t>Human observers may be easy to fool.</a:t>
            </a:r>
          </a:p>
          <a:p>
            <a:pPr lvl="2">
              <a:buFont typeface="Arial" pitchFamily="34" charset="0"/>
              <a:buChar char="•"/>
            </a:pPr>
            <a:r>
              <a:rPr lang="en-US" dirty="0"/>
              <a:t>A lot depends on expectations.</a:t>
            </a:r>
          </a:p>
          <a:p>
            <a:pPr lvl="2">
              <a:buFont typeface="Arial" pitchFamily="34" charset="0"/>
              <a:buChar char="•"/>
            </a:pPr>
            <a:r>
              <a:rPr lang="en-US" dirty="0"/>
              <a:t>Anthropomorphic fallacy: humans tend to humanize things.</a:t>
            </a:r>
          </a:p>
          <a:p>
            <a:pPr lvl="1"/>
            <a:r>
              <a:rPr lang="en-US" dirty="0"/>
              <a:t>Imitate intelligence without intelligence. E.g., the early chatbots ELIZA (1964) simulates a conversation using pattern matching.</a:t>
            </a:r>
          </a:p>
          <a:p>
            <a:pPr marL="0" indent="0">
              <a:buNone/>
            </a:pPr>
            <a:endParaRPr lang="en-US" sz="2400" dirty="0"/>
          </a:p>
          <a:p>
            <a:pPr marL="0" indent="0">
              <a:buNone/>
            </a:pPr>
            <a:r>
              <a:rPr lang="en-US" sz="2400" dirty="0"/>
              <a:t>Is passing the Turing test a good scientific goal?</a:t>
            </a:r>
          </a:p>
          <a:p>
            <a:pPr lvl="1"/>
            <a:r>
              <a:rPr lang="en-US" dirty="0"/>
              <a:t>Engineering perspective: Imitating a human is not a good way to solve practical problems.</a:t>
            </a:r>
          </a:p>
          <a:p>
            <a:pPr lvl="1"/>
            <a:r>
              <a:rPr lang="en-US" dirty="0"/>
              <a:t>We can create useful intelligent agents without trying to imitate humans.</a:t>
            </a:r>
          </a:p>
        </p:txBody>
      </p:sp>
      <p:sp>
        <p:nvSpPr>
          <p:cNvPr id="4" name="TextBox 3">
            <a:extLst>
              <a:ext uri="{FF2B5EF4-FFF2-40B4-BE49-F238E27FC236}">
                <a16:creationId xmlns:a16="http://schemas.microsoft.com/office/drawing/2014/main" id="{393C4225-2660-EA17-EAC2-588B90A17022}"/>
              </a:ext>
            </a:extLst>
          </p:cNvPr>
          <p:cNvSpPr txBox="1"/>
          <p:nvPr/>
        </p:nvSpPr>
        <p:spPr>
          <a:xfrm>
            <a:off x="5973233" y="1394632"/>
            <a:ext cx="2781300" cy="369332"/>
          </a:xfrm>
          <a:prstGeom prst="rect">
            <a:avLst/>
          </a:prstGeom>
          <a:noFill/>
        </p:spPr>
        <p:txBody>
          <a:bodyPr wrap="square">
            <a:spAutoFit/>
          </a:bodyPr>
          <a:lstStyle/>
          <a:p>
            <a:r>
              <a:rPr lang="en-US" b="1" dirty="0"/>
              <a:t>Chinese Room Argument</a:t>
            </a:r>
          </a:p>
        </p:txBody>
      </p:sp>
      <p:pic>
        <p:nvPicPr>
          <p:cNvPr id="6146" name="Picture 2" descr="Robots that gain consciousness and become like humans. « Psychological ...">
            <a:extLst>
              <a:ext uri="{FF2B5EF4-FFF2-40B4-BE49-F238E27FC236}">
                <a16:creationId xmlns:a16="http://schemas.microsoft.com/office/drawing/2014/main" id="{032C3494-7E0D-AE45-B66A-C2D26844F2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5000" y="1828800"/>
            <a:ext cx="3048000" cy="20002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5D0DCB2-4A36-0BDB-EB16-18BD8B3FBACE}"/>
              </a:ext>
            </a:extLst>
          </p:cNvPr>
          <p:cNvSpPr txBox="1"/>
          <p:nvPr/>
        </p:nvSpPr>
        <p:spPr>
          <a:xfrm>
            <a:off x="5833533" y="3868486"/>
            <a:ext cx="2895600" cy="830997"/>
          </a:xfrm>
          <a:prstGeom prst="rect">
            <a:avLst/>
          </a:prstGeom>
          <a:noFill/>
        </p:spPr>
        <p:txBody>
          <a:bodyPr wrap="square">
            <a:spAutoFit/>
          </a:bodyPr>
          <a:lstStyle/>
          <a:p>
            <a:r>
              <a:rPr lang="en-US" sz="1600" dirty="0"/>
              <a:t>Thought experiment by John Searle (1980): Imitate intelligence using rules. </a:t>
            </a:r>
          </a:p>
        </p:txBody>
      </p:sp>
      <p:cxnSp>
        <p:nvCxnSpPr>
          <p:cNvPr id="9" name="Straight Connector 8">
            <a:extLst>
              <a:ext uri="{FF2B5EF4-FFF2-40B4-BE49-F238E27FC236}">
                <a16:creationId xmlns:a16="http://schemas.microsoft.com/office/drawing/2014/main" id="{5694F0D9-0638-DFA0-D73B-BC2AB56271F7}"/>
              </a:ext>
              <a:ext uri="{C183D7F6-B498-43B3-948B-1728B52AA6E4}">
                <adec:decorative xmlns:adec="http://schemas.microsoft.com/office/drawing/2017/decorative" val="1"/>
              </a:ext>
            </a:extLst>
          </p:cNvPr>
          <p:cNvCxnSpPr>
            <a:cxnSpLocks/>
          </p:cNvCxnSpPr>
          <p:nvPr/>
        </p:nvCxnSpPr>
        <p:spPr>
          <a:xfrm>
            <a:off x="5562600" y="1066800"/>
            <a:ext cx="0" cy="5257800"/>
          </a:xfrm>
          <a:prstGeom prst="line">
            <a:avLst/>
          </a:prstGeom>
          <a:ln w="2857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Arrow: Right 1">
            <a:extLst>
              <a:ext uri="{FF2B5EF4-FFF2-40B4-BE49-F238E27FC236}">
                <a16:creationId xmlns:a16="http://schemas.microsoft.com/office/drawing/2014/main" id="{5E2D6868-C925-9B65-03CA-3301086BF6B5}"/>
              </a:ext>
              <a:ext uri="{C183D7F6-B498-43B3-948B-1728B52AA6E4}">
                <adec:decorative xmlns:adec="http://schemas.microsoft.com/office/drawing/2017/decorative" val="1"/>
              </a:ext>
            </a:extLst>
          </p:cNvPr>
          <p:cNvSpPr/>
          <p:nvPr/>
        </p:nvSpPr>
        <p:spPr>
          <a:xfrm>
            <a:off x="5147735" y="3102451"/>
            <a:ext cx="491066" cy="457200"/>
          </a:xfrm>
          <a:prstGeom prst="rightArrow">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5">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195">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195">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14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195">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195">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195">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19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432B707-2004-CB32-910E-24AEAE3AD8BA}"/>
              </a:ext>
            </a:extLst>
          </p:cNvPr>
          <p:cNvSpPr>
            <a:spLocks noGrp="1"/>
          </p:cNvSpPr>
          <p:nvPr>
            <p:ph type="title"/>
          </p:nvPr>
        </p:nvSpPr>
        <p:spPr>
          <a:xfrm>
            <a:off x="628650" y="-1325563"/>
            <a:ext cx="7886700" cy="1325563"/>
          </a:xfrm>
        </p:spPr>
        <p:txBody>
          <a:bodyPr vert="horz" lIns="91440" tIns="45720" rIns="91440" bIns="45720" rtlCol="0" anchor="b">
            <a:normAutofit/>
          </a:bodyPr>
          <a:lstStyle/>
          <a:p>
            <a:r>
              <a:rPr lang="en-US" dirty="0"/>
              <a:t>Thinking Rationally?</a:t>
            </a:r>
          </a:p>
        </p:txBody>
      </p:sp>
      <p:sp>
        <p:nvSpPr>
          <p:cNvPr id="3" name="Content Placeholder 2"/>
          <p:cNvSpPr>
            <a:spLocks noGrp="1"/>
          </p:cNvSpPr>
          <p:nvPr>
            <p:ph idx="1"/>
          </p:nvPr>
        </p:nvSpPr>
        <p:spPr>
          <a:xfrm>
            <a:off x="628650" y="1495556"/>
            <a:ext cx="7886700" cy="3228844"/>
          </a:xfrm>
        </p:spPr>
        <p:txBody>
          <a:bodyPr>
            <a:normAutofit fontScale="77500" lnSpcReduction="20000"/>
          </a:bodyPr>
          <a:lstStyle/>
          <a:p>
            <a:pPr>
              <a:buFontTx/>
              <a:buChar char="•"/>
            </a:pPr>
            <a:r>
              <a:rPr lang="en-US" b="1" dirty="0"/>
              <a:t>Thinking Rationality</a:t>
            </a:r>
            <a:r>
              <a:rPr lang="en-US" dirty="0"/>
              <a:t>: Draw sensible conclusions from facts, logic and data.</a:t>
            </a:r>
          </a:p>
          <a:p>
            <a:pPr>
              <a:buFontTx/>
              <a:buChar char="•"/>
            </a:pPr>
            <a:r>
              <a:rPr lang="en-US" b="1" dirty="0"/>
              <a:t>Logic</a:t>
            </a:r>
            <a:r>
              <a:rPr lang="en-US" dirty="0"/>
              <a:t>: A chain of argument that always yield correct conclusions. </a:t>
            </a:r>
            <a:br>
              <a:rPr lang="en-US" dirty="0"/>
            </a:br>
            <a:r>
              <a:rPr lang="en-US" sz="1800" dirty="0"/>
              <a:t>E.g., “Socrates is a man; all men are mortal; therefore, Socrates is mortal.”</a:t>
            </a:r>
            <a:endParaRPr lang="en-US" sz="2000" dirty="0"/>
          </a:p>
          <a:p>
            <a:pPr>
              <a:buFontTx/>
              <a:buChar char="•"/>
            </a:pPr>
            <a:r>
              <a:rPr lang="en-US" b="1" dirty="0"/>
              <a:t>Logic-based approach to AI</a:t>
            </a:r>
            <a:r>
              <a:rPr lang="en-US" dirty="0"/>
              <a:t>: Describe a problem in formal logic notation and apply general deduction procedures to solve it.</a:t>
            </a:r>
            <a:br>
              <a:rPr lang="en-US" dirty="0"/>
            </a:br>
            <a:r>
              <a:rPr lang="en-US" dirty="0"/>
              <a:t>Issues:</a:t>
            </a:r>
          </a:p>
          <a:p>
            <a:pPr lvl="1"/>
            <a:r>
              <a:rPr lang="en-US" dirty="0"/>
              <a:t>Describing real-world problems and knowledge using logic notation is hard.</a:t>
            </a:r>
          </a:p>
          <a:p>
            <a:pPr lvl="1"/>
            <a:r>
              <a:rPr lang="en-US" dirty="0"/>
              <a:t>Computational complexity of finding the solution.</a:t>
            </a:r>
          </a:p>
          <a:p>
            <a:pPr lvl="1"/>
            <a:r>
              <a:rPr lang="en-US" dirty="0"/>
              <a:t>Much intelligent or “rational” behavior in an uncertain world cannot be defined by simple logic rules.</a:t>
            </a: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D2D37FFC-3C6B-43CF-8251-E9BAF4CAF6D9}"/>
                  </a:ext>
                </a:extLst>
              </p:cNvPr>
              <p:cNvSpPr/>
              <p:nvPr/>
            </p:nvSpPr>
            <p:spPr>
              <a:xfrm>
                <a:off x="1752600" y="4876800"/>
                <a:ext cx="6000750" cy="171636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a:spAutoFit/>
              </a:bodyPr>
              <a:lstStyle/>
              <a:p>
                <a:pPr indent="-114300" algn="ctr"/>
                <a:r>
                  <a:rPr lang="en-US" dirty="0"/>
                  <a:t>Example: What about the logical implication</a:t>
                </a:r>
              </a:p>
              <a:p>
                <a:pPr indent="-114300" algn="ctr"/>
                <a:r>
                  <a:rPr lang="en-US" dirty="0"/>
                  <a:t> </a:t>
                </a:r>
                <a14:m>
                  <m:oMath xmlns:m="http://schemas.openxmlformats.org/officeDocument/2006/math">
                    <m:r>
                      <a:rPr lang="en-US" i="1">
                        <a:latin typeface="Cambria Math" panose="02040503050406030204" pitchFamily="18" charset="0"/>
                      </a:rPr>
                      <m:t>𝑠𝑡𝑢𝑑𝑦</m:t>
                    </m:r>
                    <m:r>
                      <a:rPr lang="en-US" i="1">
                        <a:latin typeface="Cambria Math" panose="02040503050406030204" pitchFamily="18" charset="0"/>
                      </a:rPr>
                      <m:t> </m:t>
                    </m:r>
                    <m:r>
                      <a:rPr lang="en-US" i="1">
                        <a:latin typeface="Cambria Math" panose="02040503050406030204" pitchFamily="18" charset="0"/>
                      </a:rPr>
                      <m:t>h𝑎𝑟𝑑</m:t>
                    </m:r>
                    <m:r>
                      <a:rPr lang="en-US" i="1">
                        <a:latin typeface="Cambria Math" panose="02040503050406030204" pitchFamily="18" charset="0"/>
                      </a:rPr>
                      <m:t> </m:t>
                    </m:r>
                    <m:groupChr>
                      <m:groupChrPr>
                        <m:chr m:val="⇒"/>
                        <m:vertJc m:val="bot"/>
                        <m:ctrlPr>
                          <a:rPr lang="en-US" i="1">
                            <a:latin typeface="Cambria Math" panose="02040503050406030204" pitchFamily="18" charset="0"/>
                          </a:rPr>
                        </m:ctrlPr>
                      </m:groupChrPr>
                      <m:e/>
                    </m:groupChr>
                    <m:r>
                      <a:rPr lang="en-US" i="1">
                        <a:latin typeface="Cambria Math" panose="02040503050406030204" pitchFamily="18" charset="0"/>
                      </a:rPr>
                      <m:t>𝐴</m:t>
                    </m:r>
                    <m:r>
                      <a:rPr lang="en-US" i="1">
                        <a:latin typeface="Cambria Math" panose="02040503050406030204" pitchFamily="18" charset="0"/>
                      </a:rPr>
                      <m:t> </m:t>
                    </m:r>
                    <m:r>
                      <a:rPr lang="en-US" i="1">
                        <a:latin typeface="Cambria Math" panose="02040503050406030204" pitchFamily="18" charset="0"/>
                      </a:rPr>
                      <m:t>𝑖𝑛</m:t>
                    </m:r>
                    <m:r>
                      <a:rPr lang="en-US" i="1">
                        <a:latin typeface="Cambria Math" panose="02040503050406030204" pitchFamily="18" charset="0"/>
                      </a:rPr>
                      <m:t> </m:t>
                    </m:r>
                    <m:r>
                      <a:rPr lang="en-US" b="0" i="1" smtClean="0">
                        <a:latin typeface="Cambria Math" panose="02040503050406030204" pitchFamily="18" charset="0"/>
                      </a:rPr>
                      <m:t>𝑚𝑦</m:t>
                    </m:r>
                    <m:r>
                      <a:rPr lang="en-US" b="0" i="1" smtClean="0">
                        <a:latin typeface="Cambria Math" panose="02040503050406030204" pitchFamily="18" charset="0"/>
                      </a:rPr>
                      <m:t> </m:t>
                    </m:r>
                    <m:r>
                      <a:rPr lang="en-US" i="1">
                        <a:latin typeface="Cambria Math" panose="02040503050406030204" pitchFamily="18" charset="0"/>
                      </a:rPr>
                      <m:t>𝐴𝐼</m:t>
                    </m:r>
                    <m:r>
                      <a:rPr lang="en-US" b="0" i="1" smtClean="0">
                        <a:latin typeface="Cambria Math" panose="02040503050406030204" pitchFamily="18" charset="0"/>
                      </a:rPr>
                      <m:t> </m:t>
                    </m:r>
                    <m:r>
                      <a:rPr lang="en-US" b="0" i="1" smtClean="0">
                        <a:latin typeface="Cambria Math" panose="02040503050406030204" pitchFamily="18" charset="0"/>
                      </a:rPr>
                      <m:t>𝑐𝑜𝑢𝑟𝑠𝑒</m:t>
                    </m:r>
                  </m:oMath>
                </a14:m>
                <a:endParaRPr lang="en-US" dirty="0"/>
              </a:p>
              <a:p>
                <a:pPr indent="-114300" algn="ctr"/>
                <a:endParaRPr lang="en-US" dirty="0"/>
              </a:p>
              <a:p>
                <a:pPr indent="-114300" algn="ctr"/>
                <a:r>
                  <a:rPr lang="en-US" dirty="0"/>
                  <a:t>Should it rather be</a:t>
                </a:r>
              </a:p>
              <a:p>
                <a:pPr indent="-114300" algn="ct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𝑠𝑡𝑢𝑑𝑦</m:t>
                      </m:r>
                      <m:r>
                        <a:rPr lang="en-US" i="1" smtClean="0">
                          <a:latin typeface="Cambria Math" panose="02040503050406030204" pitchFamily="18" charset="0"/>
                        </a:rPr>
                        <m:t> </m:t>
                      </m:r>
                      <m:r>
                        <a:rPr lang="en-US" i="1" smtClean="0">
                          <a:latin typeface="Cambria Math" panose="02040503050406030204" pitchFamily="18" charset="0"/>
                        </a:rPr>
                        <m:t>h𝑎𝑟𝑑</m:t>
                      </m:r>
                      <m:r>
                        <a:rPr lang="en-US" b="0" i="1" smtClean="0">
                          <a:latin typeface="Cambria Math" panose="02040503050406030204" pitchFamily="18" charset="0"/>
                        </a:rPr>
                        <m:t> </m:t>
                      </m:r>
                      <m:r>
                        <a:rPr lang="en-US" b="0" i="1" smtClean="0">
                          <a:latin typeface="Cambria Math" panose="02040503050406030204" pitchFamily="18" charset="0"/>
                        </a:rPr>
                        <m:t>𝐴𝑁𝐷</m:t>
                      </m:r>
                      <m:r>
                        <a:rPr lang="en-US" b="0" i="1" smtClean="0">
                          <a:latin typeface="Cambria Math" panose="02040503050406030204" pitchFamily="18" charset="0"/>
                        </a:rPr>
                        <m:t> </m:t>
                      </m:r>
                      <m:r>
                        <a:rPr lang="en-US" b="0" i="1" smtClean="0">
                          <a:latin typeface="Cambria Math" panose="02040503050406030204" pitchFamily="18" charset="0"/>
                        </a:rPr>
                        <m:t>𝑏𝑒</m:t>
                      </m:r>
                      <m:r>
                        <a:rPr lang="en-US" b="0" i="1" smtClean="0">
                          <a:latin typeface="Cambria Math" panose="02040503050406030204" pitchFamily="18" charset="0"/>
                        </a:rPr>
                        <m:t> </m:t>
                      </m:r>
                      <m:r>
                        <a:rPr lang="en-US" b="0" i="1" smtClean="0">
                          <a:latin typeface="Cambria Math" panose="02040503050406030204" pitchFamily="18" charset="0"/>
                        </a:rPr>
                        <m:t>𝑙𝑢𝑐𝑘𝑦</m:t>
                      </m:r>
                      <m:r>
                        <a:rPr lang="en-US" i="1" smtClean="0">
                          <a:latin typeface="Cambria Math" panose="02040503050406030204" pitchFamily="18" charset="0"/>
                        </a:rPr>
                        <m:t> </m:t>
                      </m:r>
                      <m:r>
                        <a:rPr lang="en-US" b="0" i="1" smtClean="0">
                          <a:latin typeface="Cambria Math" panose="02040503050406030204" pitchFamily="18" charset="0"/>
                        </a:rPr>
                        <m:t>𝐴𝑁𝐷</m:t>
                      </m:r>
                      <m:r>
                        <a:rPr lang="en-US" b="0" i="1" smtClean="0">
                          <a:latin typeface="Cambria Math" panose="02040503050406030204" pitchFamily="18" charset="0"/>
                        </a:rPr>
                        <m:t> …</m:t>
                      </m:r>
                      <m:groupChr>
                        <m:groupChrPr>
                          <m:chr m:val="⇒"/>
                          <m:vertJc m:val="bot"/>
                          <m:ctrlPr>
                            <a:rPr lang="en-US" i="1">
                              <a:latin typeface="Cambria Math" panose="02040503050406030204" pitchFamily="18" charset="0"/>
                            </a:rPr>
                          </m:ctrlPr>
                        </m:groupChrPr>
                        <m:e/>
                      </m:groupChr>
                      <m:r>
                        <a:rPr lang="en-US" i="1">
                          <a:latin typeface="Cambria Math" panose="02040503050406030204" pitchFamily="18" charset="0"/>
                        </a:rPr>
                        <m:t>𝐴</m:t>
                      </m:r>
                      <m:r>
                        <a:rPr lang="en-US" i="1">
                          <a:latin typeface="Cambria Math" panose="02040503050406030204" pitchFamily="18" charset="0"/>
                        </a:rPr>
                        <m:t> </m:t>
                      </m:r>
                      <m:r>
                        <a:rPr lang="en-US" i="1">
                          <a:latin typeface="Cambria Math" panose="02040503050406030204" pitchFamily="18" charset="0"/>
                        </a:rPr>
                        <m:t>𝑖𝑛</m:t>
                      </m:r>
                      <m:r>
                        <a:rPr lang="en-US" i="1">
                          <a:latin typeface="Cambria Math" panose="02040503050406030204" pitchFamily="18" charset="0"/>
                        </a:rPr>
                        <m:t> </m:t>
                      </m:r>
                      <m:r>
                        <a:rPr lang="en-US" b="0" i="1" smtClean="0">
                          <a:latin typeface="Cambria Math" panose="02040503050406030204" pitchFamily="18" charset="0"/>
                        </a:rPr>
                        <m:t>𝑚𝑦</m:t>
                      </m:r>
                      <m:r>
                        <a:rPr lang="en-US" b="0" i="1" smtClean="0">
                          <a:latin typeface="Cambria Math" panose="02040503050406030204" pitchFamily="18" charset="0"/>
                        </a:rPr>
                        <m:t> </m:t>
                      </m:r>
                      <m:r>
                        <a:rPr lang="en-US" i="1">
                          <a:latin typeface="Cambria Math" panose="02040503050406030204" pitchFamily="18" charset="0"/>
                        </a:rPr>
                        <m:t>𝐴𝐼</m:t>
                      </m:r>
                      <m:r>
                        <a:rPr lang="en-US" b="0" i="1" smtClean="0">
                          <a:latin typeface="Cambria Math" panose="02040503050406030204" pitchFamily="18" charset="0"/>
                        </a:rPr>
                        <m:t> </m:t>
                      </m:r>
                      <m:r>
                        <a:rPr lang="en-US" b="0" i="1" smtClean="0">
                          <a:latin typeface="Cambria Math" panose="02040503050406030204" pitchFamily="18" charset="0"/>
                        </a:rPr>
                        <m:t>𝑐𝑜𝑢𝑟𝑠𝑒</m:t>
                      </m:r>
                    </m:oMath>
                  </m:oMathPara>
                </a14:m>
                <a:endParaRPr lang="en-US" dirty="0"/>
              </a:p>
            </p:txBody>
          </p:sp>
        </mc:Choice>
        <mc:Fallback xmlns="">
          <p:sp>
            <p:nvSpPr>
              <p:cNvPr id="2" name="Rectangle 1">
                <a:extLst>
                  <a:ext uri="{FF2B5EF4-FFF2-40B4-BE49-F238E27FC236}">
                    <a16:creationId xmlns:a16="http://schemas.microsoft.com/office/drawing/2014/main" id="{D2D37FFC-3C6B-43CF-8251-E9BAF4CAF6D9}"/>
                  </a:ext>
                </a:extLst>
              </p:cNvPr>
              <p:cNvSpPr>
                <a:spLocks noRot="1" noChangeAspect="1" noMove="1" noResize="1" noEditPoints="1" noAdjustHandles="1" noChangeArrowheads="1" noChangeShapeType="1" noTextEdit="1"/>
              </p:cNvSpPr>
              <p:nvPr/>
            </p:nvSpPr>
            <p:spPr>
              <a:xfrm>
                <a:off x="1752600" y="4876800"/>
                <a:ext cx="6000750" cy="1716367"/>
              </a:xfrm>
              <a:prstGeom prst="rect">
                <a:avLst/>
              </a:prstGeom>
              <a:blipFill>
                <a:blip r:embed="rId3"/>
                <a:stretch>
                  <a:fillRect t="-1408"/>
                </a:stretch>
              </a:blipFill>
            </p:spPr>
            <p:txBody>
              <a:bodyPr/>
              <a:lstStyle/>
              <a:p>
                <a:r>
                  <a:rPr lang="en-US">
                    <a:noFill/>
                  </a:rPr>
                  <a:t> </a:t>
                </a:r>
              </a:p>
            </p:txBody>
          </p:sp>
        </mc:Fallback>
      </mc:AlternateContent>
      <p:graphicFrame>
        <p:nvGraphicFramePr>
          <p:cNvPr id="4" name="Content Placeholder 5">
            <a:extLst>
              <a:ext uri="{FF2B5EF4-FFF2-40B4-BE49-F238E27FC236}">
                <a16:creationId xmlns:a16="http://schemas.microsoft.com/office/drawing/2014/main" id="{86EDA3C4-09A0-A9CD-0B35-6E779062BC01}"/>
              </a:ext>
              <a:ext uri="{C183D7F6-B498-43B3-948B-1728B52AA6E4}">
                <adec:decorative xmlns:adec="http://schemas.microsoft.com/office/drawing/2017/decorative" val="1"/>
              </a:ext>
            </a:extLst>
          </p:cNvPr>
          <p:cNvGraphicFramePr>
            <a:graphicFrameLocks/>
          </p:cNvGraphicFramePr>
          <p:nvPr>
            <p:extLst>
              <p:ext uri="{D42A27DB-BD31-4B8C-83A1-F6EECF244321}">
                <p14:modId xmlns:p14="http://schemas.microsoft.com/office/powerpoint/2010/main" val="147419120"/>
              </p:ext>
            </p:extLst>
          </p:nvPr>
        </p:nvGraphicFramePr>
        <p:xfrm>
          <a:off x="990600" y="0"/>
          <a:ext cx="6762750" cy="16594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animBg="1"/>
    </p:bldLst>
  </p:timing>
</p:sld>
</file>

<file path=ppt/theme/theme1.xml><?xml version="1.0" encoding="utf-8"?>
<a:theme xmlns:a="http://schemas.openxmlformats.org/drawingml/2006/main" name="Office 2013 - 2022 Theme">
  <a:themeElements>
    <a:clrScheme name="AI_high_contrast">
      <a:dk1>
        <a:sysClr val="windowText" lastClr="000000"/>
      </a:dk1>
      <a:lt1>
        <a:sysClr val="window" lastClr="FFFFFF"/>
      </a:lt1>
      <a:dk2>
        <a:srgbClr val="0E2841"/>
      </a:dk2>
      <a:lt2>
        <a:srgbClr val="E8E8E8"/>
      </a:lt2>
      <a:accent1>
        <a:srgbClr val="156082"/>
      </a:accent1>
      <a:accent2>
        <a:srgbClr val="BE4D14"/>
      </a:accent2>
      <a:accent3>
        <a:srgbClr val="196B24"/>
      </a:accent3>
      <a:accent4>
        <a:srgbClr val="0F9ED5"/>
      </a:accent4>
      <a:accent5>
        <a:srgbClr val="A02B93"/>
      </a:accent5>
      <a:accent6>
        <a:srgbClr val="377620"/>
      </a:accent6>
      <a:hlink>
        <a:srgbClr val="467886"/>
      </a:hlink>
      <a:folHlink>
        <a:srgbClr val="96607D"/>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14123</TotalTime>
  <Words>2290</Words>
  <Application>Microsoft Office PowerPoint</Application>
  <PresentationFormat>On-screen Show (4:3)</PresentationFormat>
  <Paragraphs>345</Paragraphs>
  <Slides>36</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Cambria Math</vt:lpstr>
      <vt:lpstr>Office 2013 - 2022 Theme</vt:lpstr>
      <vt:lpstr>CS 5/7320  Artificial Intelligence  Introduction to AI  AIMA Chapters 1 + 27</vt:lpstr>
      <vt:lpstr>Agenda</vt:lpstr>
      <vt:lpstr>What is Artificial Intelligence?</vt:lpstr>
      <vt:lpstr>What is Intelligence?</vt:lpstr>
      <vt:lpstr>The Goal of AI</vt:lpstr>
      <vt:lpstr>Cognitive Sciences</vt:lpstr>
      <vt:lpstr>Alan Turing (1950) “Computing machinery and intelligence”</vt:lpstr>
      <vt:lpstr>Turing Test: Criticism</vt:lpstr>
      <vt:lpstr>Thinking Rationally?</vt:lpstr>
      <vt:lpstr>Acting Rationally</vt:lpstr>
      <vt:lpstr>The Type of AI is Covered in this Course</vt:lpstr>
      <vt:lpstr>Intelligent Agents</vt:lpstr>
      <vt:lpstr>Components of an Intelligent Agent</vt:lpstr>
      <vt:lpstr>Artificial Intelligence  vs. Machine Learning</vt:lpstr>
      <vt:lpstr>Example: Self-Driving Car</vt:lpstr>
      <vt:lpstr>Example: Homework and LLMs</vt:lpstr>
      <vt:lpstr>The History of AI</vt:lpstr>
      <vt:lpstr>The Timeline of AI Development</vt:lpstr>
      <vt:lpstr>What accounts for recent successes in AI?</vt:lpstr>
      <vt:lpstr>“Moravec’s Paradox”</vt:lpstr>
      <vt:lpstr>The AI Effect:  AI gets no respect?</vt:lpstr>
      <vt:lpstr>AI Today</vt:lpstr>
      <vt:lpstr>Vision and Image Processing</vt:lpstr>
      <vt:lpstr>Natural Language Processing</vt:lpstr>
      <vt:lpstr>Robotics</vt:lpstr>
      <vt:lpstr>AI Ethics &amp; Safety</vt:lpstr>
      <vt:lpstr>Commonly-Cited Safety and  Ethics Principles</vt:lpstr>
      <vt:lpstr>European Union</vt:lpstr>
      <vt:lpstr>In the United States</vt:lpstr>
      <vt:lpstr>European Union Study</vt:lpstr>
      <vt:lpstr>Google</vt:lpstr>
      <vt:lpstr>US White House Executive Order 14110</vt:lpstr>
      <vt:lpstr>Fairness: Algorithmic Bias</vt:lpstr>
      <vt:lpstr>Types of AI Safety</vt:lpstr>
      <vt:lpstr>AI Safety and Optimizers</vt:lpstr>
      <vt:lpstr>Outlook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5/7320  Artificial Intelligence  Introduction</dc:title>
  <dc:creator>michael</dc:creator>
  <cp:lastModifiedBy>Hahsler, Michael</cp:lastModifiedBy>
  <cp:revision>101</cp:revision>
  <dcterms:created xsi:type="dcterms:W3CDTF">2021-01-29T15:10:36Z</dcterms:created>
  <dcterms:modified xsi:type="dcterms:W3CDTF">2025-04-10T21:32:34Z</dcterms:modified>
</cp:coreProperties>
</file>

<file path=docProps/thumbnail.jpeg>
</file>